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506" r:id="rId3"/>
    <p:sldId id="585" r:id="rId4"/>
    <p:sldId id="601" r:id="rId5"/>
    <p:sldId id="597" r:id="rId6"/>
    <p:sldId id="594" r:id="rId7"/>
    <p:sldId id="599" r:id="rId8"/>
    <p:sldId id="588" r:id="rId9"/>
    <p:sldId id="602" r:id="rId1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Die </a:t>
            </a:r>
            <a:r>
              <a:rPr lang="de-DE" smtClean="0"/>
              <a:t>Spanische Armada &amp; der </a:t>
            </a:r>
            <a:r>
              <a:rPr lang="de-DE" dirty="0" smtClean="0"/>
              <a:t>Englisch-Spanische Krieg</a:t>
            </a:r>
            <a:br>
              <a:rPr lang="de-DE" dirty="0" smtClean="0"/>
            </a:br>
            <a:r>
              <a:rPr lang="de-DE" dirty="0" smtClean="0"/>
              <a:t>(1585 – 1604)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158158"/>
            <a:ext cx="4879876" cy="2198192"/>
          </a:xfrm>
        </p:spPr>
        <p:txBody>
          <a:bodyPr>
            <a:normAutofit fontScale="92500" lnSpcReduction="10000"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10. Aug. 1585 – 28. Aug. 1604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Welt</a:t>
            </a:r>
          </a:p>
          <a:p>
            <a:pPr lvl="0">
              <a:defRPr/>
            </a:pPr>
            <a:r>
              <a:rPr lang="de-DE" dirty="0" smtClean="0"/>
              <a:t>Beginn</a:t>
            </a:r>
          </a:p>
          <a:p>
            <a:pPr lvl="1">
              <a:defRPr/>
            </a:pPr>
            <a:r>
              <a:rPr lang="de-DE" dirty="0" smtClean="0"/>
              <a:t>Vertrag von </a:t>
            </a:r>
            <a:r>
              <a:rPr lang="de-DE" dirty="0" err="1" smtClean="0"/>
              <a:t>Nunsuch</a:t>
            </a:r>
            <a:r>
              <a:rPr lang="de-DE" dirty="0" smtClean="0"/>
              <a:t> zw. England &amp; den Niederlanden (</a:t>
            </a:r>
            <a:r>
              <a:rPr lang="de-DE" dirty="0" err="1" smtClean="0"/>
              <a:t>causus</a:t>
            </a:r>
            <a:r>
              <a:rPr lang="de-DE" dirty="0" smtClean="0"/>
              <a:t> </a:t>
            </a:r>
            <a:r>
              <a:rPr lang="de-DE" dirty="0" err="1" smtClean="0"/>
              <a:t>belli</a:t>
            </a:r>
            <a:r>
              <a:rPr lang="de-DE" dirty="0" smtClean="0"/>
              <a:t> für Spanien)</a:t>
            </a:r>
          </a:p>
          <a:p>
            <a:pPr>
              <a:defRPr/>
            </a:pPr>
            <a:r>
              <a:rPr lang="de-DE" dirty="0" smtClean="0"/>
              <a:t>Ende</a:t>
            </a:r>
          </a:p>
          <a:p>
            <a:pPr lvl="1">
              <a:defRPr/>
            </a:pPr>
            <a:r>
              <a:rPr lang="de-DE" dirty="0" smtClean="0"/>
              <a:t>Vertrag von London</a:t>
            </a:r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686" y="4722348"/>
            <a:ext cx="1134814" cy="1548138"/>
          </a:xfrm>
          <a:prstGeom prst="rect">
            <a:avLst/>
          </a:prstGeom>
          <a:noFill/>
        </p:spPr>
      </p:pic>
      <p:sp>
        <p:nvSpPr>
          <p:cNvPr id="15" name="Textfeld 14"/>
          <p:cNvSpPr txBox="1"/>
          <p:nvPr/>
        </p:nvSpPr>
        <p:spPr>
          <a:xfrm>
            <a:off x="7566192" y="5573510"/>
            <a:ext cx="1344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1400" dirty="0" smtClean="0">
                <a:solidFill>
                  <a:srgbClr val="FFFFFF"/>
                </a:solidFill>
              </a:rPr>
              <a:t>Sir</a:t>
            </a:r>
          </a:p>
          <a:p>
            <a:r>
              <a:rPr lang="de-DE" sz="1400" dirty="0" smtClean="0">
                <a:solidFill>
                  <a:srgbClr val="FFFFFF"/>
                </a:solidFill>
              </a:rPr>
              <a:t>Francis Drake</a:t>
            </a:r>
          </a:p>
          <a:p>
            <a:r>
              <a:rPr lang="de-DE" sz="1200" dirty="0" smtClean="0">
                <a:solidFill>
                  <a:srgbClr val="FFFFFF"/>
                </a:solidFill>
              </a:rPr>
              <a:t>(1540 – 1596)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642497" y="4158158"/>
            <a:ext cx="2293414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Elizabeth I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(1533 – 1603)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642497" y="2277579"/>
            <a:ext cx="2293414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Philip II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(1527 – 1598)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287" y="1422400"/>
            <a:ext cx="1095210" cy="1347622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287" y="3048857"/>
            <a:ext cx="1095210" cy="160174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186" y="4733259"/>
            <a:ext cx="1265198" cy="1548138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16" name="Textfeld 15"/>
          <p:cNvSpPr txBox="1"/>
          <p:nvPr/>
        </p:nvSpPr>
        <p:spPr>
          <a:xfrm>
            <a:off x="5547287" y="1018146"/>
            <a:ext cx="229341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1600" dirty="0" smtClean="0">
                <a:solidFill>
                  <a:srgbClr val="143C78"/>
                </a:solidFill>
              </a:rPr>
              <a:t>Die Beteiligten: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509186" y="5562600"/>
            <a:ext cx="130329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Sir </a:t>
            </a:r>
          </a:p>
          <a:p>
            <a:r>
              <a:rPr lang="de-DE" sz="1400" dirty="0" smtClean="0">
                <a:solidFill>
                  <a:schemeClr val="bg1"/>
                </a:solidFill>
              </a:rPr>
              <a:t>John Hawkins</a:t>
            </a:r>
          </a:p>
          <a:p>
            <a:r>
              <a:rPr lang="de-DE" sz="1200" dirty="0" smtClean="0">
                <a:solidFill>
                  <a:schemeClr val="bg1"/>
                </a:solidFill>
              </a:rPr>
              <a:t>(1532 – 1595)</a:t>
            </a:r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0700" y="3048857"/>
            <a:ext cx="1019491" cy="611695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3907" y="1422400"/>
            <a:ext cx="1026283" cy="684189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1018146"/>
            <a:ext cx="4874496" cy="3140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725" y="2658881"/>
            <a:ext cx="1896950" cy="1138172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781" y="4204001"/>
            <a:ext cx="1689237" cy="11261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9"/>
            <a:ext cx="8229600" cy="194828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Maritime Spannung zw. der führenden Seemacht Spanien &amp; England</a:t>
            </a:r>
          </a:p>
          <a:p>
            <a:pPr lvl="1">
              <a:spcAft>
                <a:spcPts val="600"/>
              </a:spcAft>
            </a:pPr>
            <a:r>
              <a:rPr lang="de-DE" dirty="0" smtClean="0"/>
              <a:t>Rasantes Wachstum des englischen Seehandels</a:t>
            </a:r>
          </a:p>
          <a:p>
            <a:pPr lvl="1">
              <a:spcAft>
                <a:spcPts val="600"/>
              </a:spcAft>
            </a:pPr>
            <a:r>
              <a:rPr lang="de-DE" dirty="0" smtClean="0"/>
              <a:t>Intensivierung von engl. Kaperfahrten gegen Spanien, </a:t>
            </a:r>
            <a:r>
              <a:rPr lang="de-DE" dirty="0" err="1" smtClean="0"/>
              <a:t>u.a</a:t>
            </a:r>
            <a:r>
              <a:rPr lang="de-DE" dirty="0" smtClean="0"/>
              <a:t>. Hawkins (1562-1563) &amp; Drake (1577-158)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Religiöse Spannungen zw. dem katholischen Spanien &amp; dem protestantischen England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8" name="Gruppierung 7"/>
          <p:cNvGrpSpPr/>
          <p:nvPr/>
        </p:nvGrpSpPr>
        <p:grpSpPr>
          <a:xfrm>
            <a:off x="457199" y="2416968"/>
            <a:ext cx="8255001" cy="3721895"/>
            <a:chOff x="457199" y="2455068"/>
            <a:chExt cx="8255001" cy="3721895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9600" y="2512730"/>
              <a:ext cx="5562600" cy="3583270"/>
            </a:xfrm>
            <a:prstGeom prst="rect">
              <a:avLst/>
            </a:prstGeom>
          </p:spPr>
        </p:pic>
        <p:sp>
          <p:nvSpPr>
            <p:cNvPr id="6" name="Inhaltsplatzhalter 2"/>
            <p:cNvSpPr txBox="1">
              <a:spLocks/>
            </p:cNvSpPr>
            <p:nvPr/>
          </p:nvSpPr>
          <p:spPr>
            <a:xfrm>
              <a:off x="457199" y="2455068"/>
              <a:ext cx="4292601" cy="3721895"/>
            </a:xfrm>
            <a:prstGeom prst="rect">
              <a:avLst/>
            </a:prstGeom>
            <a:solidFill>
              <a:srgbClr val="FFFFFF">
                <a:alpha val="83000"/>
              </a:srgbClr>
            </a:solidFill>
          </p:spPr>
          <p:txBody>
            <a:bodyPr vert="horz" lIns="91440" tIns="45720" rIns="91440" bIns="45720" rtlCol="0">
              <a:normAutofit/>
            </a:bodyPr>
            <a:lstStyle/>
            <a:p>
              <a:pPr marL="285750" indent="-285750">
                <a:spcBef>
                  <a:spcPct val="20000"/>
                </a:spcBef>
                <a:spcAft>
                  <a:spcPts val="600"/>
                </a:spcAft>
                <a:buClr>
                  <a:srgbClr val="660032"/>
                </a:buClr>
                <a:buFont typeface="Arial"/>
                <a:buChar char="•"/>
              </a:pPr>
              <a:r>
                <a:rPr lang="de-DE" sz="1600" dirty="0" smtClean="0">
                  <a:solidFill>
                    <a:srgbClr val="143C78"/>
                  </a:solidFill>
                </a:rPr>
                <a:t>Gegensätzliche Positionen in der Außenpolitik</a:t>
              </a:r>
            </a:p>
            <a:p>
              <a:pPr marL="74295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rgbClr val="660032"/>
                </a:buClr>
                <a:buSzTx/>
                <a:buFont typeface="Arial"/>
                <a:buChar char="•"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43C78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England unterstützt die protestantischen Niederländer im Achtzigjährigen Krieg (1568-1648) finanziell &amp; mit Truppen (Vertrag von 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43C78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Nonsuch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43C78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)</a:t>
              </a:r>
            </a:p>
            <a:p>
              <a:pPr marL="74295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rgbClr val="660032"/>
                </a:buClr>
                <a:buSzTx/>
                <a:buFont typeface="Arial"/>
                <a:buChar char="•"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43C78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England unterstützt im Portugiesischen Erbfolgekrieg (1580-1583) Antonio, den Prior von 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43C78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Crato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43C78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, gegen Philip II von Spanien (1580-1583)</a:t>
              </a:r>
            </a:p>
            <a:p>
              <a:pPr marL="74295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rgbClr val="660032"/>
                </a:buClr>
                <a:buSzTx/>
                <a:buFont typeface="Arial"/>
                <a:buChar char="•"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43C78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Spanien unterstützt die katholischen Iren in der Zweiten Desmond-Rebellion (1579-1583)</a:t>
              </a:r>
            </a:p>
            <a:p>
              <a:pPr marL="74295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rgbClr val="660032"/>
                </a:buClr>
                <a:buSzTx/>
                <a:buFont typeface="Arial"/>
                <a:buChar char="•"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43C78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Spanien unterstützt die katholische Seite in Frankreich finanziell (Vertrag von 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43C78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Joinville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43C78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)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921993"/>
            <a:ext cx="8229601" cy="5281957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Erste Kriegshandlungen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9" name="Freihandform 8"/>
          <p:cNvSpPr/>
          <p:nvPr/>
        </p:nvSpPr>
        <p:spPr>
          <a:xfrm>
            <a:off x="5219700" y="3289300"/>
            <a:ext cx="984250" cy="1371600"/>
          </a:xfrm>
          <a:custGeom>
            <a:avLst/>
            <a:gdLst>
              <a:gd name="connsiteX0" fmla="*/ 933450 w 984250"/>
              <a:gd name="connsiteY0" fmla="*/ 1371600 h 1371600"/>
              <a:gd name="connsiteX1" fmla="*/ 901700 w 984250"/>
              <a:gd name="connsiteY1" fmla="*/ 1308100 h 1371600"/>
              <a:gd name="connsiteX2" fmla="*/ 819150 w 984250"/>
              <a:gd name="connsiteY2" fmla="*/ 1308100 h 1371600"/>
              <a:gd name="connsiteX3" fmla="*/ 762000 w 984250"/>
              <a:gd name="connsiteY3" fmla="*/ 1276350 h 1371600"/>
              <a:gd name="connsiteX4" fmla="*/ 742950 w 984250"/>
              <a:gd name="connsiteY4" fmla="*/ 1244600 h 1371600"/>
              <a:gd name="connsiteX5" fmla="*/ 781050 w 984250"/>
              <a:gd name="connsiteY5" fmla="*/ 1187450 h 1371600"/>
              <a:gd name="connsiteX6" fmla="*/ 704850 w 984250"/>
              <a:gd name="connsiteY6" fmla="*/ 1136650 h 1371600"/>
              <a:gd name="connsiteX7" fmla="*/ 717550 w 984250"/>
              <a:gd name="connsiteY7" fmla="*/ 1035050 h 1371600"/>
              <a:gd name="connsiteX8" fmla="*/ 692150 w 984250"/>
              <a:gd name="connsiteY8" fmla="*/ 965200 h 1371600"/>
              <a:gd name="connsiteX9" fmla="*/ 749300 w 984250"/>
              <a:gd name="connsiteY9" fmla="*/ 863600 h 1371600"/>
              <a:gd name="connsiteX10" fmla="*/ 749300 w 984250"/>
              <a:gd name="connsiteY10" fmla="*/ 863600 h 1371600"/>
              <a:gd name="connsiteX11" fmla="*/ 781050 w 984250"/>
              <a:gd name="connsiteY11" fmla="*/ 806450 h 1371600"/>
              <a:gd name="connsiteX12" fmla="*/ 831850 w 984250"/>
              <a:gd name="connsiteY12" fmla="*/ 768350 h 1371600"/>
              <a:gd name="connsiteX13" fmla="*/ 831850 w 984250"/>
              <a:gd name="connsiteY13" fmla="*/ 730250 h 1371600"/>
              <a:gd name="connsiteX14" fmla="*/ 869950 w 984250"/>
              <a:gd name="connsiteY14" fmla="*/ 723900 h 1371600"/>
              <a:gd name="connsiteX15" fmla="*/ 927100 w 984250"/>
              <a:gd name="connsiteY15" fmla="*/ 711200 h 1371600"/>
              <a:gd name="connsiteX16" fmla="*/ 927100 w 984250"/>
              <a:gd name="connsiteY16" fmla="*/ 711200 h 1371600"/>
              <a:gd name="connsiteX17" fmla="*/ 908050 w 984250"/>
              <a:gd name="connsiteY17" fmla="*/ 654050 h 1371600"/>
              <a:gd name="connsiteX18" fmla="*/ 958850 w 984250"/>
              <a:gd name="connsiteY18" fmla="*/ 647700 h 1371600"/>
              <a:gd name="connsiteX19" fmla="*/ 958850 w 984250"/>
              <a:gd name="connsiteY19" fmla="*/ 552450 h 1371600"/>
              <a:gd name="connsiteX20" fmla="*/ 984250 w 984250"/>
              <a:gd name="connsiteY20" fmla="*/ 514350 h 1371600"/>
              <a:gd name="connsiteX21" fmla="*/ 965200 w 984250"/>
              <a:gd name="connsiteY21" fmla="*/ 450850 h 1371600"/>
              <a:gd name="connsiteX22" fmla="*/ 965200 w 984250"/>
              <a:gd name="connsiteY22" fmla="*/ 450850 h 1371600"/>
              <a:gd name="connsiteX23" fmla="*/ 882650 w 984250"/>
              <a:gd name="connsiteY23" fmla="*/ 381000 h 1371600"/>
              <a:gd name="connsiteX24" fmla="*/ 869950 w 984250"/>
              <a:gd name="connsiteY24" fmla="*/ 342900 h 1371600"/>
              <a:gd name="connsiteX25" fmla="*/ 825500 w 984250"/>
              <a:gd name="connsiteY25" fmla="*/ 311150 h 1371600"/>
              <a:gd name="connsiteX26" fmla="*/ 762000 w 984250"/>
              <a:gd name="connsiteY26" fmla="*/ 273050 h 1371600"/>
              <a:gd name="connsiteX27" fmla="*/ 762000 w 984250"/>
              <a:gd name="connsiteY27" fmla="*/ 273050 h 1371600"/>
              <a:gd name="connsiteX28" fmla="*/ 647700 w 984250"/>
              <a:gd name="connsiteY28" fmla="*/ 273050 h 1371600"/>
              <a:gd name="connsiteX29" fmla="*/ 584200 w 984250"/>
              <a:gd name="connsiteY29" fmla="*/ 273050 h 1371600"/>
              <a:gd name="connsiteX30" fmla="*/ 533400 w 984250"/>
              <a:gd name="connsiteY30" fmla="*/ 254000 h 1371600"/>
              <a:gd name="connsiteX31" fmla="*/ 444500 w 984250"/>
              <a:gd name="connsiteY31" fmla="*/ 254000 h 1371600"/>
              <a:gd name="connsiteX32" fmla="*/ 349250 w 984250"/>
              <a:gd name="connsiteY32" fmla="*/ 234950 h 1371600"/>
              <a:gd name="connsiteX33" fmla="*/ 349250 w 984250"/>
              <a:gd name="connsiteY33" fmla="*/ 234950 h 1371600"/>
              <a:gd name="connsiteX34" fmla="*/ 279400 w 984250"/>
              <a:gd name="connsiteY34" fmla="*/ 190500 h 1371600"/>
              <a:gd name="connsiteX35" fmla="*/ 171450 w 984250"/>
              <a:gd name="connsiteY35" fmla="*/ 190500 h 1371600"/>
              <a:gd name="connsiteX36" fmla="*/ 114300 w 984250"/>
              <a:gd name="connsiteY36" fmla="*/ 146050 h 1371600"/>
              <a:gd name="connsiteX37" fmla="*/ 63500 w 984250"/>
              <a:gd name="connsiteY37" fmla="*/ 146050 h 1371600"/>
              <a:gd name="connsiteX38" fmla="*/ 19050 w 984250"/>
              <a:gd name="connsiteY38" fmla="*/ 114300 h 1371600"/>
              <a:gd name="connsiteX39" fmla="*/ 6350 w 984250"/>
              <a:gd name="connsiteY39" fmla="*/ 63500 h 1371600"/>
              <a:gd name="connsiteX40" fmla="*/ 0 w 984250"/>
              <a:gd name="connsiteY4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4250" h="1371600">
                <a:moveTo>
                  <a:pt x="933450" y="1371600"/>
                </a:moveTo>
                <a:lnTo>
                  <a:pt x="901700" y="1308100"/>
                </a:lnTo>
                <a:lnTo>
                  <a:pt x="819150" y="1308100"/>
                </a:lnTo>
                <a:lnTo>
                  <a:pt x="762000" y="1276350"/>
                </a:lnTo>
                <a:lnTo>
                  <a:pt x="742950" y="1244600"/>
                </a:lnTo>
                <a:lnTo>
                  <a:pt x="781050" y="1187450"/>
                </a:lnTo>
                <a:lnTo>
                  <a:pt x="704850" y="1136650"/>
                </a:lnTo>
                <a:lnTo>
                  <a:pt x="717550" y="1035050"/>
                </a:lnTo>
                <a:lnTo>
                  <a:pt x="692150" y="965200"/>
                </a:lnTo>
                <a:lnTo>
                  <a:pt x="749300" y="863600"/>
                </a:lnTo>
                <a:lnTo>
                  <a:pt x="749300" y="863600"/>
                </a:lnTo>
                <a:lnTo>
                  <a:pt x="781050" y="806450"/>
                </a:lnTo>
                <a:lnTo>
                  <a:pt x="831850" y="768350"/>
                </a:lnTo>
                <a:lnTo>
                  <a:pt x="831850" y="730250"/>
                </a:lnTo>
                <a:lnTo>
                  <a:pt x="869950" y="723900"/>
                </a:lnTo>
                <a:lnTo>
                  <a:pt x="927100" y="711200"/>
                </a:lnTo>
                <a:lnTo>
                  <a:pt x="927100" y="711200"/>
                </a:lnTo>
                <a:lnTo>
                  <a:pt x="908050" y="654050"/>
                </a:lnTo>
                <a:lnTo>
                  <a:pt x="958850" y="647700"/>
                </a:lnTo>
                <a:lnTo>
                  <a:pt x="958850" y="552450"/>
                </a:lnTo>
                <a:lnTo>
                  <a:pt x="984250" y="514350"/>
                </a:lnTo>
                <a:lnTo>
                  <a:pt x="965200" y="450850"/>
                </a:lnTo>
                <a:lnTo>
                  <a:pt x="965200" y="450850"/>
                </a:lnTo>
                <a:lnTo>
                  <a:pt x="882650" y="381000"/>
                </a:lnTo>
                <a:lnTo>
                  <a:pt x="869950" y="342900"/>
                </a:lnTo>
                <a:lnTo>
                  <a:pt x="825500" y="311150"/>
                </a:lnTo>
                <a:lnTo>
                  <a:pt x="762000" y="273050"/>
                </a:lnTo>
                <a:lnTo>
                  <a:pt x="762000" y="273050"/>
                </a:lnTo>
                <a:lnTo>
                  <a:pt x="647700" y="273050"/>
                </a:lnTo>
                <a:lnTo>
                  <a:pt x="584200" y="273050"/>
                </a:lnTo>
                <a:lnTo>
                  <a:pt x="533400" y="254000"/>
                </a:lnTo>
                <a:lnTo>
                  <a:pt x="444500" y="254000"/>
                </a:lnTo>
                <a:lnTo>
                  <a:pt x="349250" y="234950"/>
                </a:lnTo>
                <a:lnTo>
                  <a:pt x="349250" y="234950"/>
                </a:lnTo>
                <a:lnTo>
                  <a:pt x="279400" y="190500"/>
                </a:lnTo>
                <a:lnTo>
                  <a:pt x="171450" y="190500"/>
                </a:lnTo>
                <a:lnTo>
                  <a:pt x="114300" y="146050"/>
                </a:lnTo>
                <a:lnTo>
                  <a:pt x="63500" y="146050"/>
                </a:lnTo>
                <a:lnTo>
                  <a:pt x="19050" y="114300"/>
                </a:lnTo>
                <a:lnTo>
                  <a:pt x="6350" y="63500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5575300" y="2863850"/>
            <a:ext cx="615950" cy="419100"/>
          </a:xfrm>
          <a:custGeom>
            <a:avLst/>
            <a:gdLst>
              <a:gd name="connsiteX0" fmla="*/ 596900 w 615950"/>
              <a:gd name="connsiteY0" fmla="*/ 0 h 419100"/>
              <a:gd name="connsiteX1" fmla="*/ 615950 w 615950"/>
              <a:gd name="connsiteY1" fmla="*/ 57150 h 419100"/>
              <a:gd name="connsiteX2" fmla="*/ 584200 w 615950"/>
              <a:gd name="connsiteY2" fmla="*/ 120650 h 419100"/>
              <a:gd name="connsiteX3" fmla="*/ 584200 w 615950"/>
              <a:gd name="connsiteY3" fmla="*/ 120650 h 419100"/>
              <a:gd name="connsiteX4" fmla="*/ 520700 w 615950"/>
              <a:gd name="connsiteY4" fmla="*/ 133350 h 419100"/>
              <a:gd name="connsiteX5" fmla="*/ 533400 w 615950"/>
              <a:gd name="connsiteY5" fmla="*/ 177800 h 419100"/>
              <a:gd name="connsiteX6" fmla="*/ 565150 w 615950"/>
              <a:gd name="connsiteY6" fmla="*/ 215900 h 419100"/>
              <a:gd name="connsiteX7" fmla="*/ 565150 w 615950"/>
              <a:gd name="connsiteY7" fmla="*/ 215900 h 419100"/>
              <a:gd name="connsiteX8" fmla="*/ 539750 w 615950"/>
              <a:gd name="connsiteY8" fmla="*/ 247650 h 419100"/>
              <a:gd name="connsiteX9" fmla="*/ 495300 w 615950"/>
              <a:gd name="connsiteY9" fmla="*/ 260350 h 419100"/>
              <a:gd name="connsiteX10" fmla="*/ 444500 w 615950"/>
              <a:gd name="connsiteY10" fmla="*/ 266700 h 419100"/>
              <a:gd name="connsiteX11" fmla="*/ 444500 w 615950"/>
              <a:gd name="connsiteY11" fmla="*/ 266700 h 419100"/>
              <a:gd name="connsiteX12" fmla="*/ 387350 w 615950"/>
              <a:gd name="connsiteY12" fmla="*/ 298450 h 419100"/>
              <a:gd name="connsiteX13" fmla="*/ 425450 w 615950"/>
              <a:gd name="connsiteY13" fmla="*/ 381000 h 419100"/>
              <a:gd name="connsiteX14" fmla="*/ 381000 w 615950"/>
              <a:gd name="connsiteY14" fmla="*/ 419100 h 419100"/>
              <a:gd name="connsiteX15" fmla="*/ 323850 w 615950"/>
              <a:gd name="connsiteY15" fmla="*/ 400050 h 419100"/>
              <a:gd name="connsiteX16" fmla="*/ 298450 w 615950"/>
              <a:gd name="connsiteY16" fmla="*/ 368300 h 419100"/>
              <a:gd name="connsiteX17" fmla="*/ 241300 w 615950"/>
              <a:gd name="connsiteY17" fmla="*/ 368300 h 419100"/>
              <a:gd name="connsiteX18" fmla="*/ 196850 w 615950"/>
              <a:gd name="connsiteY18" fmla="*/ 342900 h 419100"/>
              <a:gd name="connsiteX19" fmla="*/ 120650 w 615950"/>
              <a:gd name="connsiteY19" fmla="*/ 342900 h 419100"/>
              <a:gd name="connsiteX20" fmla="*/ 50800 w 615950"/>
              <a:gd name="connsiteY20" fmla="*/ 374650 h 419100"/>
              <a:gd name="connsiteX21" fmla="*/ 0 w 615950"/>
              <a:gd name="connsiteY21" fmla="*/ 368300 h 419100"/>
              <a:gd name="connsiteX22" fmla="*/ 0 w 615950"/>
              <a:gd name="connsiteY22" fmla="*/ 298450 h 419100"/>
              <a:gd name="connsiteX23" fmla="*/ 0 w 615950"/>
              <a:gd name="connsiteY23" fmla="*/ 29845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5950" h="419100">
                <a:moveTo>
                  <a:pt x="596900" y="0"/>
                </a:moveTo>
                <a:lnTo>
                  <a:pt x="615950" y="57150"/>
                </a:lnTo>
                <a:lnTo>
                  <a:pt x="584200" y="120650"/>
                </a:lnTo>
                <a:lnTo>
                  <a:pt x="584200" y="120650"/>
                </a:lnTo>
                <a:lnTo>
                  <a:pt x="520700" y="133350"/>
                </a:lnTo>
                <a:lnTo>
                  <a:pt x="533400" y="177800"/>
                </a:lnTo>
                <a:lnTo>
                  <a:pt x="565150" y="215900"/>
                </a:lnTo>
                <a:lnTo>
                  <a:pt x="565150" y="215900"/>
                </a:lnTo>
                <a:lnTo>
                  <a:pt x="539750" y="247650"/>
                </a:lnTo>
                <a:lnTo>
                  <a:pt x="495300" y="260350"/>
                </a:lnTo>
                <a:lnTo>
                  <a:pt x="444500" y="266700"/>
                </a:lnTo>
                <a:lnTo>
                  <a:pt x="444500" y="266700"/>
                </a:lnTo>
                <a:lnTo>
                  <a:pt x="387350" y="298450"/>
                </a:lnTo>
                <a:lnTo>
                  <a:pt x="425450" y="381000"/>
                </a:lnTo>
                <a:lnTo>
                  <a:pt x="381000" y="419100"/>
                </a:lnTo>
                <a:lnTo>
                  <a:pt x="323850" y="400050"/>
                </a:lnTo>
                <a:lnTo>
                  <a:pt x="298450" y="368300"/>
                </a:lnTo>
                <a:lnTo>
                  <a:pt x="241300" y="368300"/>
                </a:lnTo>
                <a:lnTo>
                  <a:pt x="196850" y="342900"/>
                </a:lnTo>
                <a:lnTo>
                  <a:pt x="120650" y="342900"/>
                </a:lnTo>
                <a:lnTo>
                  <a:pt x="50800" y="374650"/>
                </a:lnTo>
                <a:lnTo>
                  <a:pt x="0" y="368300"/>
                </a:lnTo>
                <a:lnTo>
                  <a:pt x="0" y="298450"/>
                </a:lnTo>
                <a:lnTo>
                  <a:pt x="0" y="2984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4533900" y="4682067"/>
            <a:ext cx="884767" cy="173566"/>
          </a:xfrm>
          <a:custGeom>
            <a:avLst/>
            <a:gdLst>
              <a:gd name="connsiteX0" fmla="*/ 0 w 884767"/>
              <a:gd name="connsiteY0" fmla="*/ 0 h 173566"/>
              <a:gd name="connsiteX1" fmla="*/ 42333 w 884767"/>
              <a:gd name="connsiteY1" fmla="*/ 25400 h 173566"/>
              <a:gd name="connsiteX2" fmla="*/ 76200 w 884767"/>
              <a:gd name="connsiteY2" fmla="*/ 42333 h 173566"/>
              <a:gd name="connsiteX3" fmla="*/ 76200 w 884767"/>
              <a:gd name="connsiteY3" fmla="*/ 42333 h 173566"/>
              <a:gd name="connsiteX4" fmla="*/ 118533 w 884767"/>
              <a:gd name="connsiteY4" fmla="*/ 71966 h 173566"/>
              <a:gd name="connsiteX5" fmla="*/ 186267 w 884767"/>
              <a:gd name="connsiteY5" fmla="*/ 80433 h 173566"/>
              <a:gd name="connsiteX6" fmla="*/ 215900 w 884767"/>
              <a:gd name="connsiteY6" fmla="*/ 105833 h 173566"/>
              <a:gd name="connsiteX7" fmla="*/ 262467 w 884767"/>
              <a:gd name="connsiteY7" fmla="*/ 105833 h 173566"/>
              <a:gd name="connsiteX8" fmla="*/ 309033 w 884767"/>
              <a:gd name="connsiteY8" fmla="*/ 105833 h 173566"/>
              <a:gd name="connsiteX9" fmla="*/ 334433 w 884767"/>
              <a:gd name="connsiteY9" fmla="*/ 131233 h 173566"/>
              <a:gd name="connsiteX10" fmla="*/ 410633 w 884767"/>
              <a:gd name="connsiteY10" fmla="*/ 131233 h 173566"/>
              <a:gd name="connsiteX11" fmla="*/ 461433 w 884767"/>
              <a:gd name="connsiteY11" fmla="*/ 131233 h 173566"/>
              <a:gd name="connsiteX12" fmla="*/ 461433 w 884767"/>
              <a:gd name="connsiteY12" fmla="*/ 105833 h 173566"/>
              <a:gd name="connsiteX13" fmla="*/ 508000 w 884767"/>
              <a:gd name="connsiteY13" fmla="*/ 105833 h 173566"/>
              <a:gd name="connsiteX14" fmla="*/ 558800 w 884767"/>
              <a:gd name="connsiteY14" fmla="*/ 122766 h 173566"/>
              <a:gd name="connsiteX15" fmla="*/ 601133 w 884767"/>
              <a:gd name="connsiteY15" fmla="*/ 135466 h 173566"/>
              <a:gd name="connsiteX16" fmla="*/ 630767 w 884767"/>
              <a:gd name="connsiteY16" fmla="*/ 160866 h 173566"/>
              <a:gd name="connsiteX17" fmla="*/ 694267 w 884767"/>
              <a:gd name="connsiteY17" fmla="*/ 160866 h 173566"/>
              <a:gd name="connsiteX18" fmla="*/ 728133 w 884767"/>
              <a:gd name="connsiteY18" fmla="*/ 165100 h 173566"/>
              <a:gd name="connsiteX19" fmla="*/ 791633 w 884767"/>
              <a:gd name="connsiteY19" fmla="*/ 173566 h 173566"/>
              <a:gd name="connsiteX20" fmla="*/ 859367 w 884767"/>
              <a:gd name="connsiteY20" fmla="*/ 160866 h 173566"/>
              <a:gd name="connsiteX21" fmla="*/ 884767 w 884767"/>
              <a:gd name="connsiteY21" fmla="*/ 169333 h 17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84767" h="173566">
                <a:moveTo>
                  <a:pt x="0" y="0"/>
                </a:moveTo>
                <a:lnTo>
                  <a:pt x="42333" y="25400"/>
                </a:lnTo>
                <a:lnTo>
                  <a:pt x="76200" y="42333"/>
                </a:lnTo>
                <a:lnTo>
                  <a:pt x="76200" y="42333"/>
                </a:lnTo>
                <a:lnTo>
                  <a:pt x="118533" y="71966"/>
                </a:lnTo>
                <a:lnTo>
                  <a:pt x="186267" y="80433"/>
                </a:lnTo>
                <a:lnTo>
                  <a:pt x="215900" y="105833"/>
                </a:lnTo>
                <a:lnTo>
                  <a:pt x="262467" y="105833"/>
                </a:lnTo>
                <a:lnTo>
                  <a:pt x="309033" y="105833"/>
                </a:lnTo>
                <a:lnTo>
                  <a:pt x="334433" y="131233"/>
                </a:lnTo>
                <a:lnTo>
                  <a:pt x="410633" y="131233"/>
                </a:lnTo>
                <a:lnTo>
                  <a:pt x="461433" y="131233"/>
                </a:lnTo>
                <a:lnTo>
                  <a:pt x="461433" y="105833"/>
                </a:lnTo>
                <a:lnTo>
                  <a:pt x="508000" y="105833"/>
                </a:lnTo>
                <a:lnTo>
                  <a:pt x="558800" y="122766"/>
                </a:lnTo>
                <a:lnTo>
                  <a:pt x="601133" y="135466"/>
                </a:lnTo>
                <a:lnTo>
                  <a:pt x="630767" y="160866"/>
                </a:lnTo>
                <a:lnTo>
                  <a:pt x="694267" y="160866"/>
                </a:lnTo>
                <a:cubicBezTo>
                  <a:pt x="725297" y="165300"/>
                  <a:pt x="713922" y="165100"/>
                  <a:pt x="728133" y="165100"/>
                </a:cubicBezTo>
                <a:lnTo>
                  <a:pt x="791633" y="173566"/>
                </a:lnTo>
                <a:lnTo>
                  <a:pt x="859367" y="160866"/>
                </a:lnTo>
                <a:lnTo>
                  <a:pt x="884767" y="169333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ung 18"/>
          <p:cNvGrpSpPr/>
          <p:nvPr/>
        </p:nvGrpSpPr>
        <p:grpSpPr>
          <a:xfrm>
            <a:off x="5226049" y="3497606"/>
            <a:ext cx="1231900" cy="307777"/>
            <a:chOff x="5226049" y="3497606"/>
            <a:chExt cx="1231900" cy="307777"/>
          </a:xfrm>
        </p:grpSpPr>
        <p:grpSp>
          <p:nvGrpSpPr>
            <p:cNvPr id="5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13" name="Oval 1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Paris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" name="Gruppierung 19"/>
          <p:cNvGrpSpPr/>
          <p:nvPr/>
        </p:nvGrpSpPr>
        <p:grpSpPr>
          <a:xfrm>
            <a:off x="3659717" y="3005812"/>
            <a:ext cx="1261600" cy="307777"/>
            <a:chOff x="4108449" y="3477312"/>
            <a:chExt cx="1261600" cy="307777"/>
          </a:xfrm>
        </p:grpSpPr>
        <p:grpSp>
          <p:nvGrpSpPr>
            <p:cNvPr id="8" name="Gruppierung 36"/>
            <p:cNvGrpSpPr/>
            <p:nvPr/>
          </p:nvGrpSpPr>
          <p:grpSpPr>
            <a:xfrm>
              <a:off x="4108449" y="3477312"/>
              <a:ext cx="1261600" cy="307777"/>
              <a:chOff x="4813300" y="3463357"/>
              <a:chExt cx="1261600" cy="307777"/>
            </a:xfrm>
            <a:noFill/>
          </p:grpSpPr>
          <p:sp>
            <p:nvSpPr>
              <p:cNvPr id="23" name="Oval 2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4813300" y="3463357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400" dirty="0" smtClean="0">
                    <a:solidFill>
                      <a:srgbClr val="143C78"/>
                    </a:solidFill>
                  </a:rPr>
                  <a:t>London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2" name="Gruppierung 24"/>
          <p:cNvGrpSpPr/>
          <p:nvPr/>
        </p:nvGrpSpPr>
        <p:grpSpPr>
          <a:xfrm>
            <a:off x="4138149" y="5047006"/>
            <a:ext cx="1231900" cy="307777"/>
            <a:chOff x="5226049" y="3497606"/>
            <a:chExt cx="1231900" cy="307777"/>
          </a:xfrm>
        </p:grpSpPr>
        <p:grpSp>
          <p:nvGrpSpPr>
            <p:cNvPr id="16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28" name="Oval 27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Madrid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27" name="Oval 26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7" name="Gruppierung 29"/>
          <p:cNvGrpSpPr/>
          <p:nvPr/>
        </p:nvGrpSpPr>
        <p:grpSpPr>
          <a:xfrm>
            <a:off x="3134849" y="5380183"/>
            <a:ext cx="1231900" cy="307777"/>
            <a:chOff x="5226049" y="3497606"/>
            <a:chExt cx="1231900" cy="307777"/>
          </a:xfrm>
        </p:grpSpPr>
        <p:grpSp>
          <p:nvGrpSpPr>
            <p:cNvPr id="18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33" name="Oval 3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Lissabon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2" name="Oval 31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9" name="Gruppierung 34"/>
          <p:cNvGrpSpPr/>
          <p:nvPr/>
        </p:nvGrpSpPr>
        <p:grpSpPr>
          <a:xfrm>
            <a:off x="3666199" y="5733950"/>
            <a:ext cx="1231900" cy="307777"/>
            <a:chOff x="5226049" y="3497606"/>
            <a:chExt cx="1231900" cy="307777"/>
          </a:xfrm>
        </p:grpSpPr>
        <p:grpSp>
          <p:nvGrpSpPr>
            <p:cNvPr id="20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38" name="Oval 37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Cadiz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7" name="Oval 36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1" name="Gruppierung 39"/>
          <p:cNvGrpSpPr/>
          <p:nvPr/>
        </p:nvGrpSpPr>
        <p:grpSpPr>
          <a:xfrm>
            <a:off x="2133716" y="2952762"/>
            <a:ext cx="1253133" cy="307777"/>
            <a:chOff x="4116916" y="3489140"/>
            <a:chExt cx="1253133" cy="307777"/>
          </a:xfrm>
        </p:grpSpPr>
        <p:grpSp>
          <p:nvGrpSpPr>
            <p:cNvPr id="25" name="Gruppierung 36"/>
            <p:cNvGrpSpPr/>
            <p:nvPr/>
          </p:nvGrpSpPr>
          <p:grpSpPr>
            <a:xfrm>
              <a:off x="4116916" y="3489140"/>
              <a:ext cx="1253133" cy="307777"/>
              <a:chOff x="4821767" y="3475185"/>
              <a:chExt cx="1253133" cy="307777"/>
            </a:xfrm>
            <a:noFill/>
          </p:grpSpPr>
          <p:sp>
            <p:nvSpPr>
              <p:cNvPr id="43" name="Oval 4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4821767" y="3475185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400" dirty="0" err="1" smtClean="0">
                    <a:solidFill>
                      <a:srgbClr val="143C78"/>
                    </a:solidFill>
                  </a:rPr>
                  <a:t>Kinsale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42" name="Oval 41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5" name="Freihandform 44"/>
          <p:cNvSpPr/>
          <p:nvPr/>
        </p:nvSpPr>
        <p:spPr>
          <a:xfrm>
            <a:off x="6493933" y="2628900"/>
            <a:ext cx="207434" cy="16933"/>
          </a:xfrm>
          <a:custGeom>
            <a:avLst/>
            <a:gdLst>
              <a:gd name="connsiteX0" fmla="*/ 0 w 207434"/>
              <a:gd name="connsiteY0" fmla="*/ 12700 h 16933"/>
              <a:gd name="connsiteX1" fmla="*/ 50800 w 207434"/>
              <a:gd name="connsiteY1" fmla="*/ 12700 h 16933"/>
              <a:gd name="connsiteX2" fmla="*/ 84667 w 207434"/>
              <a:gd name="connsiteY2" fmla="*/ 0 h 16933"/>
              <a:gd name="connsiteX3" fmla="*/ 114300 w 207434"/>
              <a:gd name="connsiteY3" fmla="*/ 16933 h 16933"/>
              <a:gd name="connsiteX4" fmla="*/ 207434 w 207434"/>
              <a:gd name="connsiteY4" fmla="*/ 0 h 1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34" h="16933">
                <a:moveTo>
                  <a:pt x="0" y="12700"/>
                </a:moveTo>
                <a:lnTo>
                  <a:pt x="50800" y="12700"/>
                </a:lnTo>
                <a:lnTo>
                  <a:pt x="84667" y="0"/>
                </a:lnTo>
                <a:lnTo>
                  <a:pt x="114300" y="16933"/>
                </a:lnTo>
                <a:lnTo>
                  <a:pt x="207434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ung 50"/>
          <p:cNvGrpSpPr/>
          <p:nvPr/>
        </p:nvGrpSpPr>
        <p:grpSpPr>
          <a:xfrm>
            <a:off x="5226050" y="3115117"/>
            <a:ext cx="1231900" cy="307777"/>
            <a:chOff x="5226049" y="3497606"/>
            <a:chExt cx="1231900" cy="307777"/>
          </a:xfrm>
        </p:grpSpPr>
        <p:grpSp>
          <p:nvGrpSpPr>
            <p:cNvPr id="30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54" name="Oval 53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err="1" smtClean="0">
                    <a:solidFill>
                      <a:srgbClr val="143C78"/>
                    </a:solidFill>
                  </a:rPr>
                  <a:t>Gravelines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1" name="Gruppierung 55"/>
          <p:cNvGrpSpPr/>
          <p:nvPr/>
        </p:nvGrpSpPr>
        <p:grpSpPr>
          <a:xfrm>
            <a:off x="3289300" y="4508500"/>
            <a:ext cx="1231900" cy="307777"/>
            <a:chOff x="5226049" y="3497606"/>
            <a:chExt cx="1231900" cy="307777"/>
          </a:xfrm>
        </p:grpSpPr>
        <p:grpSp>
          <p:nvGrpSpPr>
            <p:cNvPr id="35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59" name="Oval 58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La </a:t>
                </a:r>
                <a:r>
                  <a:rPr lang="de-DE" sz="1400" dirty="0" err="1" smtClean="0">
                    <a:solidFill>
                      <a:srgbClr val="143C78"/>
                    </a:solidFill>
                  </a:rPr>
                  <a:t>Coruna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1" name="Freihandform 60"/>
          <p:cNvSpPr/>
          <p:nvPr/>
        </p:nvSpPr>
        <p:spPr>
          <a:xfrm>
            <a:off x="4296833" y="2425700"/>
            <a:ext cx="198967" cy="148167"/>
          </a:xfrm>
          <a:custGeom>
            <a:avLst/>
            <a:gdLst>
              <a:gd name="connsiteX0" fmla="*/ 0 w 198967"/>
              <a:gd name="connsiteY0" fmla="*/ 148167 h 148167"/>
              <a:gd name="connsiteX1" fmla="*/ 25400 w 198967"/>
              <a:gd name="connsiteY1" fmla="*/ 131233 h 148167"/>
              <a:gd name="connsiteX2" fmla="*/ 67734 w 198967"/>
              <a:gd name="connsiteY2" fmla="*/ 97367 h 148167"/>
              <a:gd name="connsiteX3" fmla="*/ 105834 w 198967"/>
              <a:gd name="connsiteY3" fmla="*/ 97367 h 148167"/>
              <a:gd name="connsiteX4" fmla="*/ 131234 w 198967"/>
              <a:gd name="connsiteY4" fmla="*/ 55033 h 148167"/>
              <a:gd name="connsiteX5" fmla="*/ 165100 w 198967"/>
              <a:gd name="connsiteY5" fmla="*/ 59267 h 148167"/>
              <a:gd name="connsiteX6" fmla="*/ 165100 w 198967"/>
              <a:gd name="connsiteY6" fmla="*/ 29633 h 148167"/>
              <a:gd name="connsiteX7" fmla="*/ 198967 w 198967"/>
              <a:gd name="connsiteY7" fmla="*/ 0 h 14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967" h="148167">
                <a:moveTo>
                  <a:pt x="0" y="148167"/>
                </a:moveTo>
                <a:lnTo>
                  <a:pt x="25400" y="131233"/>
                </a:lnTo>
                <a:lnTo>
                  <a:pt x="67734" y="97367"/>
                </a:lnTo>
                <a:lnTo>
                  <a:pt x="105834" y="97367"/>
                </a:lnTo>
                <a:lnTo>
                  <a:pt x="131234" y="55033"/>
                </a:lnTo>
                <a:lnTo>
                  <a:pt x="165100" y="59267"/>
                </a:lnTo>
                <a:lnTo>
                  <a:pt x="165100" y="29633"/>
                </a:lnTo>
                <a:lnTo>
                  <a:pt x="198967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6" name="Gruppierung 61"/>
          <p:cNvGrpSpPr/>
          <p:nvPr/>
        </p:nvGrpSpPr>
        <p:grpSpPr>
          <a:xfrm>
            <a:off x="7103533" y="4768372"/>
            <a:ext cx="1231900" cy="307777"/>
            <a:chOff x="5226049" y="3497606"/>
            <a:chExt cx="1231900" cy="307777"/>
          </a:xfrm>
        </p:grpSpPr>
        <p:grpSp>
          <p:nvGrpSpPr>
            <p:cNvPr id="40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65" name="Oval 64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Rom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64" name="Oval 63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68" name="Bild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123" y="2823680"/>
            <a:ext cx="303553" cy="182132"/>
          </a:xfrm>
          <a:prstGeom prst="rect">
            <a:avLst/>
          </a:prstGeom>
          <a:ln>
            <a:noFill/>
          </a:ln>
        </p:spPr>
      </p:pic>
      <p:pic>
        <p:nvPicPr>
          <p:cNvPr id="69" name="Bild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199" y="4926385"/>
            <a:ext cx="305575" cy="203717"/>
          </a:xfrm>
          <a:prstGeom prst="rect">
            <a:avLst/>
          </a:prstGeom>
        </p:spPr>
      </p:pic>
      <p:sp>
        <p:nvSpPr>
          <p:cNvPr id="70" name="Textfeld 69"/>
          <p:cNvSpPr txBox="1"/>
          <p:nvPr/>
        </p:nvSpPr>
        <p:spPr>
          <a:xfrm>
            <a:off x="6407150" y="3199385"/>
            <a:ext cx="213148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Habsburger Besitz im Heiligen Römischen Reich</a:t>
            </a:r>
            <a:endParaRPr lang="de-DE" sz="1400" dirty="0">
              <a:solidFill>
                <a:srgbClr val="143C78"/>
              </a:solidFill>
            </a:endParaRPr>
          </a:p>
        </p:txBody>
      </p:sp>
      <p:cxnSp>
        <p:nvCxnSpPr>
          <p:cNvPr id="71" name="Gerade Verbindung mit Pfeil 24"/>
          <p:cNvCxnSpPr>
            <a:stCxn id="70" idx="1"/>
          </p:cNvCxnSpPr>
          <p:nvPr/>
        </p:nvCxnSpPr>
        <p:spPr>
          <a:xfrm rot="10800000">
            <a:off x="5832078" y="3409147"/>
            <a:ext cx="575073" cy="51848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grpSp>
        <p:nvGrpSpPr>
          <p:cNvPr id="41" name="Gruppierung 72"/>
          <p:cNvGrpSpPr/>
          <p:nvPr/>
        </p:nvGrpSpPr>
        <p:grpSpPr>
          <a:xfrm>
            <a:off x="3200400" y="4686300"/>
            <a:ext cx="1231900" cy="307777"/>
            <a:chOff x="5226049" y="3497606"/>
            <a:chExt cx="1231900" cy="307777"/>
          </a:xfrm>
        </p:grpSpPr>
        <p:grpSp>
          <p:nvGrpSpPr>
            <p:cNvPr id="46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76" name="Oval 75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7" name="Textfeld 76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err="1" smtClean="0">
                    <a:solidFill>
                      <a:srgbClr val="143C78"/>
                    </a:solidFill>
                  </a:rPr>
                  <a:t>Vigo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7" name="Gruppierung 77"/>
          <p:cNvGrpSpPr/>
          <p:nvPr/>
        </p:nvGrpSpPr>
        <p:grpSpPr>
          <a:xfrm>
            <a:off x="4000549" y="3600694"/>
            <a:ext cx="1231900" cy="307777"/>
            <a:chOff x="5226049" y="3497606"/>
            <a:chExt cx="1231900" cy="307777"/>
          </a:xfrm>
        </p:grpSpPr>
        <p:grpSp>
          <p:nvGrpSpPr>
            <p:cNvPr id="48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81" name="Oval 80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Brest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80" name="Oval 79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83" name="Bild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01" y="2874731"/>
            <a:ext cx="303553" cy="202369"/>
          </a:xfrm>
          <a:prstGeom prst="rect">
            <a:avLst/>
          </a:prstGeom>
        </p:spPr>
      </p:pic>
      <p:pic>
        <p:nvPicPr>
          <p:cNvPr id="84" name="Bild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44" y="4082434"/>
            <a:ext cx="330306" cy="220204"/>
          </a:xfrm>
          <a:prstGeom prst="rect">
            <a:avLst/>
          </a:prstGeom>
        </p:spPr>
      </p:pic>
      <p:grpSp>
        <p:nvGrpSpPr>
          <p:cNvPr id="49" name="Gruppierung 18"/>
          <p:cNvGrpSpPr/>
          <p:nvPr/>
        </p:nvGrpSpPr>
        <p:grpSpPr>
          <a:xfrm>
            <a:off x="4908618" y="3313589"/>
            <a:ext cx="3448658" cy="1428378"/>
            <a:chOff x="2677198" y="-5133880"/>
            <a:chExt cx="3191403" cy="1427568"/>
          </a:xfrm>
        </p:grpSpPr>
        <p:sp>
          <p:nvSpPr>
            <p:cNvPr id="79" name="Textfeld 78"/>
            <p:cNvSpPr txBox="1"/>
            <p:nvPr/>
          </p:nvSpPr>
          <p:spPr>
            <a:xfrm>
              <a:off x="3270960" y="-4229235"/>
              <a:ext cx="2597641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Feb. 1587: Die katholische Mary, Queen of Scots wird hingerichtet</a:t>
              </a:r>
            </a:p>
          </p:txBody>
        </p:sp>
        <p:cxnSp>
          <p:nvCxnSpPr>
            <p:cNvPr id="85" name="Gerade Verbindung mit Pfeil 24"/>
            <p:cNvCxnSpPr>
              <a:stCxn id="79" idx="1"/>
            </p:cNvCxnSpPr>
            <p:nvPr/>
          </p:nvCxnSpPr>
          <p:spPr>
            <a:xfrm rot="10800000">
              <a:off x="2677198" y="-5133880"/>
              <a:ext cx="593762" cy="116610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0" name="Gruppierung 18"/>
          <p:cNvGrpSpPr/>
          <p:nvPr/>
        </p:nvGrpSpPr>
        <p:grpSpPr>
          <a:xfrm>
            <a:off x="4930376" y="4741964"/>
            <a:ext cx="2445547" cy="773184"/>
            <a:chOff x="8986545" y="-6476682"/>
            <a:chExt cx="2708636" cy="772745"/>
          </a:xfrm>
        </p:grpSpPr>
        <p:sp>
          <p:nvSpPr>
            <p:cNvPr id="87" name="Textfeld 86"/>
            <p:cNvSpPr txBox="1"/>
            <p:nvPr/>
          </p:nvSpPr>
          <p:spPr>
            <a:xfrm>
              <a:off x="8986545" y="-6226860"/>
              <a:ext cx="2708636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Philip II ist entrüstet &amp; plant die Invasion von England</a:t>
              </a:r>
            </a:p>
          </p:txBody>
        </p:sp>
        <p:cxnSp>
          <p:nvCxnSpPr>
            <p:cNvPr id="88" name="Gerade Verbindung mit Pfeil 24"/>
            <p:cNvCxnSpPr>
              <a:stCxn id="79" idx="2"/>
              <a:endCxn id="87" idx="0"/>
            </p:cNvCxnSpPr>
            <p:nvPr/>
          </p:nvCxnSpPr>
          <p:spPr>
            <a:xfrm rot="5400000">
              <a:off x="10659322" y="-6795140"/>
              <a:ext cx="249822" cy="886738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1" name="Gruppierung 18"/>
          <p:cNvGrpSpPr/>
          <p:nvPr/>
        </p:nvGrpSpPr>
        <p:grpSpPr>
          <a:xfrm>
            <a:off x="3716999" y="5733459"/>
            <a:ext cx="5062934" cy="523220"/>
            <a:chOff x="261002" y="-4229235"/>
            <a:chExt cx="5607599" cy="522923"/>
          </a:xfrm>
        </p:grpSpPr>
        <p:sp>
          <p:nvSpPr>
            <p:cNvPr id="90" name="Textfeld 89"/>
            <p:cNvSpPr txBox="1"/>
            <p:nvPr/>
          </p:nvSpPr>
          <p:spPr>
            <a:xfrm>
              <a:off x="2211375" y="-4229235"/>
              <a:ext cx="3657226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Apr. 1587: Drake versenkt 37 spanische Kriegsschiffe im Hafen von Cadiz</a:t>
              </a:r>
            </a:p>
          </p:txBody>
        </p:sp>
        <p:cxnSp>
          <p:nvCxnSpPr>
            <p:cNvPr id="91" name="Gerade Verbindung mit Pfeil 24"/>
            <p:cNvCxnSpPr>
              <a:endCxn id="90" idx="1"/>
            </p:cNvCxnSpPr>
            <p:nvPr/>
          </p:nvCxnSpPr>
          <p:spPr>
            <a:xfrm flipV="1">
              <a:off x="261002" y="-3967773"/>
              <a:ext cx="1950372" cy="855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2" name="Gruppierung 18"/>
          <p:cNvGrpSpPr/>
          <p:nvPr/>
        </p:nvGrpSpPr>
        <p:grpSpPr>
          <a:xfrm>
            <a:off x="4469637" y="802058"/>
            <a:ext cx="2777896" cy="2300359"/>
            <a:chOff x="2211376" y="-4229240"/>
            <a:chExt cx="3076738" cy="2299055"/>
          </a:xfrm>
        </p:grpSpPr>
        <p:sp>
          <p:nvSpPr>
            <p:cNvPr id="111" name="Textfeld 110"/>
            <p:cNvSpPr txBox="1"/>
            <p:nvPr/>
          </p:nvSpPr>
          <p:spPr>
            <a:xfrm>
              <a:off x="2211376" y="-4229240"/>
              <a:ext cx="3076738" cy="522924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10. Aug. 1585: Vertrag von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Nonsuch</a:t>
              </a:r>
              <a:endParaRPr lang="de-DE" sz="14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(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casus</a:t>
              </a:r>
              <a:r>
                <a:rPr lang="de-DE" sz="1400" dirty="0" smtClean="0">
                  <a:solidFill>
                    <a:schemeClr val="bg1"/>
                  </a:solidFill>
                </a:rPr>
                <a:t>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belli</a:t>
              </a:r>
              <a:r>
                <a:rPr lang="de-DE" sz="1400" dirty="0" smtClean="0">
                  <a:solidFill>
                    <a:schemeClr val="bg1"/>
                  </a:solidFill>
                </a:rPr>
                <a:t> aus spanischer Sicht)</a:t>
              </a:r>
            </a:p>
          </p:txBody>
        </p:sp>
        <p:cxnSp>
          <p:nvCxnSpPr>
            <p:cNvPr id="112" name="Gerade Verbindung mit Pfeil 24"/>
            <p:cNvCxnSpPr>
              <a:stCxn id="111" idx="2"/>
            </p:cNvCxnSpPr>
            <p:nvPr/>
          </p:nvCxnSpPr>
          <p:spPr>
            <a:xfrm rot="5400000">
              <a:off x="2329773" y="-3350157"/>
              <a:ext cx="1776131" cy="106381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114" name="Gerade Verbindung mit Pfeil 113"/>
          <p:cNvCxnSpPr/>
          <p:nvPr/>
        </p:nvCxnSpPr>
        <p:spPr>
          <a:xfrm flipV="1">
            <a:off x="2895509" y="3460995"/>
            <a:ext cx="1350640" cy="447477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mit Pfeil 115"/>
          <p:cNvCxnSpPr/>
          <p:nvPr/>
        </p:nvCxnSpPr>
        <p:spPr>
          <a:xfrm rot="16200000" flipV="1">
            <a:off x="2535877" y="4242706"/>
            <a:ext cx="907807" cy="239337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mit Pfeil 118"/>
          <p:cNvCxnSpPr/>
          <p:nvPr/>
        </p:nvCxnSpPr>
        <p:spPr>
          <a:xfrm flipV="1">
            <a:off x="1257300" y="4884244"/>
            <a:ext cx="1859481" cy="1271784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 Verbindung mit Pfeil 123"/>
          <p:cNvCxnSpPr/>
          <p:nvPr/>
        </p:nvCxnSpPr>
        <p:spPr>
          <a:xfrm rot="10800000" flipV="1">
            <a:off x="469899" y="3460995"/>
            <a:ext cx="3616804" cy="318414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6" name="Bild 1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36" y="1655644"/>
            <a:ext cx="2403185" cy="1841962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28" name="Bild 1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4247" y="1479588"/>
            <a:ext cx="3207813" cy="2650448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56" name="Gruppierung 18"/>
          <p:cNvGrpSpPr/>
          <p:nvPr/>
        </p:nvGrpSpPr>
        <p:grpSpPr>
          <a:xfrm>
            <a:off x="313265" y="1015052"/>
            <a:ext cx="3954851" cy="2311006"/>
            <a:chOff x="2211375" y="-4229237"/>
            <a:chExt cx="3719530" cy="2309695"/>
          </a:xfrm>
        </p:grpSpPr>
        <p:sp>
          <p:nvSpPr>
            <p:cNvPr id="73" name="Textfeld 72"/>
            <p:cNvSpPr txBox="1"/>
            <p:nvPr/>
          </p:nvSpPr>
          <p:spPr>
            <a:xfrm>
              <a:off x="2211375" y="-4229237"/>
              <a:ext cx="3657226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Sep. 1585 – Juli 1586: Drakes Great Expedition mit erfolgreichen Angriffen auf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Vigo</a:t>
              </a:r>
              <a:r>
                <a:rPr lang="de-DE" sz="1400" dirty="0" smtClean="0">
                  <a:solidFill>
                    <a:srgbClr val="660032"/>
                  </a:solidFill>
                </a:rPr>
                <a:t>, Kap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Verden</a:t>
              </a:r>
              <a:r>
                <a:rPr lang="de-DE" sz="1400" dirty="0" smtClean="0">
                  <a:solidFill>
                    <a:srgbClr val="660032"/>
                  </a:solidFill>
                </a:rPr>
                <a:t>, Santo Domingo, Cartagena de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Indias</a:t>
              </a:r>
              <a:r>
                <a:rPr lang="de-DE" sz="1400" dirty="0" smtClean="0">
                  <a:solidFill>
                    <a:srgbClr val="660032"/>
                  </a:solidFill>
                </a:rPr>
                <a:t> &amp; St. Augustine</a:t>
              </a:r>
            </a:p>
          </p:txBody>
        </p:sp>
        <p:cxnSp>
          <p:nvCxnSpPr>
            <p:cNvPr id="74" name="Gerade Verbindung mit Pfeil 24"/>
            <p:cNvCxnSpPr>
              <a:endCxn id="73" idx="2"/>
            </p:cNvCxnSpPr>
            <p:nvPr/>
          </p:nvCxnSpPr>
          <p:spPr>
            <a:xfrm rot="10800000">
              <a:off x="4039989" y="-3490992"/>
              <a:ext cx="1890916" cy="157145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921993"/>
            <a:ext cx="8229601" cy="5281957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Die Spanische Armada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9" name="Freihandform 8"/>
          <p:cNvSpPr/>
          <p:nvPr/>
        </p:nvSpPr>
        <p:spPr>
          <a:xfrm>
            <a:off x="5219700" y="3289300"/>
            <a:ext cx="984250" cy="1371600"/>
          </a:xfrm>
          <a:custGeom>
            <a:avLst/>
            <a:gdLst>
              <a:gd name="connsiteX0" fmla="*/ 933450 w 984250"/>
              <a:gd name="connsiteY0" fmla="*/ 1371600 h 1371600"/>
              <a:gd name="connsiteX1" fmla="*/ 901700 w 984250"/>
              <a:gd name="connsiteY1" fmla="*/ 1308100 h 1371600"/>
              <a:gd name="connsiteX2" fmla="*/ 819150 w 984250"/>
              <a:gd name="connsiteY2" fmla="*/ 1308100 h 1371600"/>
              <a:gd name="connsiteX3" fmla="*/ 762000 w 984250"/>
              <a:gd name="connsiteY3" fmla="*/ 1276350 h 1371600"/>
              <a:gd name="connsiteX4" fmla="*/ 742950 w 984250"/>
              <a:gd name="connsiteY4" fmla="*/ 1244600 h 1371600"/>
              <a:gd name="connsiteX5" fmla="*/ 781050 w 984250"/>
              <a:gd name="connsiteY5" fmla="*/ 1187450 h 1371600"/>
              <a:gd name="connsiteX6" fmla="*/ 704850 w 984250"/>
              <a:gd name="connsiteY6" fmla="*/ 1136650 h 1371600"/>
              <a:gd name="connsiteX7" fmla="*/ 717550 w 984250"/>
              <a:gd name="connsiteY7" fmla="*/ 1035050 h 1371600"/>
              <a:gd name="connsiteX8" fmla="*/ 692150 w 984250"/>
              <a:gd name="connsiteY8" fmla="*/ 965200 h 1371600"/>
              <a:gd name="connsiteX9" fmla="*/ 749300 w 984250"/>
              <a:gd name="connsiteY9" fmla="*/ 863600 h 1371600"/>
              <a:gd name="connsiteX10" fmla="*/ 749300 w 984250"/>
              <a:gd name="connsiteY10" fmla="*/ 863600 h 1371600"/>
              <a:gd name="connsiteX11" fmla="*/ 781050 w 984250"/>
              <a:gd name="connsiteY11" fmla="*/ 806450 h 1371600"/>
              <a:gd name="connsiteX12" fmla="*/ 831850 w 984250"/>
              <a:gd name="connsiteY12" fmla="*/ 768350 h 1371600"/>
              <a:gd name="connsiteX13" fmla="*/ 831850 w 984250"/>
              <a:gd name="connsiteY13" fmla="*/ 730250 h 1371600"/>
              <a:gd name="connsiteX14" fmla="*/ 869950 w 984250"/>
              <a:gd name="connsiteY14" fmla="*/ 723900 h 1371600"/>
              <a:gd name="connsiteX15" fmla="*/ 927100 w 984250"/>
              <a:gd name="connsiteY15" fmla="*/ 711200 h 1371600"/>
              <a:gd name="connsiteX16" fmla="*/ 927100 w 984250"/>
              <a:gd name="connsiteY16" fmla="*/ 711200 h 1371600"/>
              <a:gd name="connsiteX17" fmla="*/ 908050 w 984250"/>
              <a:gd name="connsiteY17" fmla="*/ 654050 h 1371600"/>
              <a:gd name="connsiteX18" fmla="*/ 958850 w 984250"/>
              <a:gd name="connsiteY18" fmla="*/ 647700 h 1371600"/>
              <a:gd name="connsiteX19" fmla="*/ 958850 w 984250"/>
              <a:gd name="connsiteY19" fmla="*/ 552450 h 1371600"/>
              <a:gd name="connsiteX20" fmla="*/ 984250 w 984250"/>
              <a:gd name="connsiteY20" fmla="*/ 514350 h 1371600"/>
              <a:gd name="connsiteX21" fmla="*/ 965200 w 984250"/>
              <a:gd name="connsiteY21" fmla="*/ 450850 h 1371600"/>
              <a:gd name="connsiteX22" fmla="*/ 965200 w 984250"/>
              <a:gd name="connsiteY22" fmla="*/ 450850 h 1371600"/>
              <a:gd name="connsiteX23" fmla="*/ 882650 w 984250"/>
              <a:gd name="connsiteY23" fmla="*/ 381000 h 1371600"/>
              <a:gd name="connsiteX24" fmla="*/ 869950 w 984250"/>
              <a:gd name="connsiteY24" fmla="*/ 342900 h 1371600"/>
              <a:gd name="connsiteX25" fmla="*/ 825500 w 984250"/>
              <a:gd name="connsiteY25" fmla="*/ 311150 h 1371600"/>
              <a:gd name="connsiteX26" fmla="*/ 762000 w 984250"/>
              <a:gd name="connsiteY26" fmla="*/ 273050 h 1371600"/>
              <a:gd name="connsiteX27" fmla="*/ 762000 w 984250"/>
              <a:gd name="connsiteY27" fmla="*/ 273050 h 1371600"/>
              <a:gd name="connsiteX28" fmla="*/ 647700 w 984250"/>
              <a:gd name="connsiteY28" fmla="*/ 273050 h 1371600"/>
              <a:gd name="connsiteX29" fmla="*/ 584200 w 984250"/>
              <a:gd name="connsiteY29" fmla="*/ 273050 h 1371600"/>
              <a:gd name="connsiteX30" fmla="*/ 533400 w 984250"/>
              <a:gd name="connsiteY30" fmla="*/ 254000 h 1371600"/>
              <a:gd name="connsiteX31" fmla="*/ 444500 w 984250"/>
              <a:gd name="connsiteY31" fmla="*/ 254000 h 1371600"/>
              <a:gd name="connsiteX32" fmla="*/ 349250 w 984250"/>
              <a:gd name="connsiteY32" fmla="*/ 234950 h 1371600"/>
              <a:gd name="connsiteX33" fmla="*/ 349250 w 984250"/>
              <a:gd name="connsiteY33" fmla="*/ 234950 h 1371600"/>
              <a:gd name="connsiteX34" fmla="*/ 279400 w 984250"/>
              <a:gd name="connsiteY34" fmla="*/ 190500 h 1371600"/>
              <a:gd name="connsiteX35" fmla="*/ 171450 w 984250"/>
              <a:gd name="connsiteY35" fmla="*/ 190500 h 1371600"/>
              <a:gd name="connsiteX36" fmla="*/ 114300 w 984250"/>
              <a:gd name="connsiteY36" fmla="*/ 146050 h 1371600"/>
              <a:gd name="connsiteX37" fmla="*/ 63500 w 984250"/>
              <a:gd name="connsiteY37" fmla="*/ 146050 h 1371600"/>
              <a:gd name="connsiteX38" fmla="*/ 19050 w 984250"/>
              <a:gd name="connsiteY38" fmla="*/ 114300 h 1371600"/>
              <a:gd name="connsiteX39" fmla="*/ 6350 w 984250"/>
              <a:gd name="connsiteY39" fmla="*/ 63500 h 1371600"/>
              <a:gd name="connsiteX40" fmla="*/ 0 w 984250"/>
              <a:gd name="connsiteY4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4250" h="1371600">
                <a:moveTo>
                  <a:pt x="933450" y="1371600"/>
                </a:moveTo>
                <a:lnTo>
                  <a:pt x="901700" y="1308100"/>
                </a:lnTo>
                <a:lnTo>
                  <a:pt x="819150" y="1308100"/>
                </a:lnTo>
                <a:lnTo>
                  <a:pt x="762000" y="1276350"/>
                </a:lnTo>
                <a:lnTo>
                  <a:pt x="742950" y="1244600"/>
                </a:lnTo>
                <a:lnTo>
                  <a:pt x="781050" y="1187450"/>
                </a:lnTo>
                <a:lnTo>
                  <a:pt x="704850" y="1136650"/>
                </a:lnTo>
                <a:lnTo>
                  <a:pt x="717550" y="1035050"/>
                </a:lnTo>
                <a:lnTo>
                  <a:pt x="692150" y="965200"/>
                </a:lnTo>
                <a:lnTo>
                  <a:pt x="749300" y="863600"/>
                </a:lnTo>
                <a:lnTo>
                  <a:pt x="749300" y="863600"/>
                </a:lnTo>
                <a:lnTo>
                  <a:pt x="781050" y="806450"/>
                </a:lnTo>
                <a:lnTo>
                  <a:pt x="831850" y="768350"/>
                </a:lnTo>
                <a:lnTo>
                  <a:pt x="831850" y="730250"/>
                </a:lnTo>
                <a:lnTo>
                  <a:pt x="869950" y="723900"/>
                </a:lnTo>
                <a:lnTo>
                  <a:pt x="927100" y="711200"/>
                </a:lnTo>
                <a:lnTo>
                  <a:pt x="927100" y="711200"/>
                </a:lnTo>
                <a:lnTo>
                  <a:pt x="908050" y="654050"/>
                </a:lnTo>
                <a:lnTo>
                  <a:pt x="958850" y="647700"/>
                </a:lnTo>
                <a:lnTo>
                  <a:pt x="958850" y="552450"/>
                </a:lnTo>
                <a:lnTo>
                  <a:pt x="984250" y="514350"/>
                </a:lnTo>
                <a:lnTo>
                  <a:pt x="965200" y="450850"/>
                </a:lnTo>
                <a:lnTo>
                  <a:pt x="965200" y="450850"/>
                </a:lnTo>
                <a:lnTo>
                  <a:pt x="882650" y="381000"/>
                </a:lnTo>
                <a:lnTo>
                  <a:pt x="869950" y="342900"/>
                </a:lnTo>
                <a:lnTo>
                  <a:pt x="825500" y="311150"/>
                </a:lnTo>
                <a:lnTo>
                  <a:pt x="762000" y="273050"/>
                </a:lnTo>
                <a:lnTo>
                  <a:pt x="762000" y="273050"/>
                </a:lnTo>
                <a:lnTo>
                  <a:pt x="647700" y="273050"/>
                </a:lnTo>
                <a:lnTo>
                  <a:pt x="584200" y="273050"/>
                </a:lnTo>
                <a:lnTo>
                  <a:pt x="533400" y="254000"/>
                </a:lnTo>
                <a:lnTo>
                  <a:pt x="444500" y="254000"/>
                </a:lnTo>
                <a:lnTo>
                  <a:pt x="349250" y="234950"/>
                </a:lnTo>
                <a:lnTo>
                  <a:pt x="349250" y="234950"/>
                </a:lnTo>
                <a:lnTo>
                  <a:pt x="279400" y="190500"/>
                </a:lnTo>
                <a:lnTo>
                  <a:pt x="171450" y="190500"/>
                </a:lnTo>
                <a:lnTo>
                  <a:pt x="114300" y="146050"/>
                </a:lnTo>
                <a:lnTo>
                  <a:pt x="63500" y="146050"/>
                </a:lnTo>
                <a:lnTo>
                  <a:pt x="19050" y="114300"/>
                </a:lnTo>
                <a:lnTo>
                  <a:pt x="6350" y="63500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5575300" y="2863850"/>
            <a:ext cx="615950" cy="419100"/>
          </a:xfrm>
          <a:custGeom>
            <a:avLst/>
            <a:gdLst>
              <a:gd name="connsiteX0" fmla="*/ 596900 w 615950"/>
              <a:gd name="connsiteY0" fmla="*/ 0 h 419100"/>
              <a:gd name="connsiteX1" fmla="*/ 615950 w 615950"/>
              <a:gd name="connsiteY1" fmla="*/ 57150 h 419100"/>
              <a:gd name="connsiteX2" fmla="*/ 584200 w 615950"/>
              <a:gd name="connsiteY2" fmla="*/ 120650 h 419100"/>
              <a:gd name="connsiteX3" fmla="*/ 584200 w 615950"/>
              <a:gd name="connsiteY3" fmla="*/ 120650 h 419100"/>
              <a:gd name="connsiteX4" fmla="*/ 520700 w 615950"/>
              <a:gd name="connsiteY4" fmla="*/ 133350 h 419100"/>
              <a:gd name="connsiteX5" fmla="*/ 533400 w 615950"/>
              <a:gd name="connsiteY5" fmla="*/ 177800 h 419100"/>
              <a:gd name="connsiteX6" fmla="*/ 565150 w 615950"/>
              <a:gd name="connsiteY6" fmla="*/ 215900 h 419100"/>
              <a:gd name="connsiteX7" fmla="*/ 565150 w 615950"/>
              <a:gd name="connsiteY7" fmla="*/ 215900 h 419100"/>
              <a:gd name="connsiteX8" fmla="*/ 539750 w 615950"/>
              <a:gd name="connsiteY8" fmla="*/ 247650 h 419100"/>
              <a:gd name="connsiteX9" fmla="*/ 495300 w 615950"/>
              <a:gd name="connsiteY9" fmla="*/ 260350 h 419100"/>
              <a:gd name="connsiteX10" fmla="*/ 444500 w 615950"/>
              <a:gd name="connsiteY10" fmla="*/ 266700 h 419100"/>
              <a:gd name="connsiteX11" fmla="*/ 444500 w 615950"/>
              <a:gd name="connsiteY11" fmla="*/ 266700 h 419100"/>
              <a:gd name="connsiteX12" fmla="*/ 387350 w 615950"/>
              <a:gd name="connsiteY12" fmla="*/ 298450 h 419100"/>
              <a:gd name="connsiteX13" fmla="*/ 425450 w 615950"/>
              <a:gd name="connsiteY13" fmla="*/ 381000 h 419100"/>
              <a:gd name="connsiteX14" fmla="*/ 381000 w 615950"/>
              <a:gd name="connsiteY14" fmla="*/ 419100 h 419100"/>
              <a:gd name="connsiteX15" fmla="*/ 323850 w 615950"/>
              <a:gd name="connsiteY15" fmla="*/ 400050 h 419100"/>
              <a:gd name="connsiteX16" fmla="*/ 298450 w 615950"/>
              <a:gd name="connsiteY16" fmla="*/ 368300 h 419100"/>
              <a:gd name="connsiteX17" fmla="*/ 241300 w 615950"/>
              <a:gd name="connsiteY17" fmla="*/ 368300 h 419100"/>
              <a:gd name="connsiteX18" fmla="*/ 196850 w 615950"/>
              <a:gd name="connsiteY18" fmla="*/ 342900 h 419100"/>
              <a:gd name="connsiteX19" fmla="*/ 120650 w 615950"/>
              <a:gd name="connsiteY19" fmla="*/ 342900 h 419100"/>
              <a:gd name="connsiteX20" fmla="*/ 50800 w 615950"/>
              <a:gd name="connsiteY20" fmla="*/ 374650 h 419100"/>
              <a:gd name="connsiteX21" fmla="*/ 0 w 615950"/>
              <a:gd name="connsiteY21" fmla="*/ 368300 h 419100"/>
              <a:gd name="connsiteX22" fmla="*/ 0 w 615950"/>
              <a:gd name="connsiteY22" fmla="*/ 298450 h 419100"/>
              <a:gd name="connsiteX23" fmla="*/ 0 w 615950"/>
              <a:gd name="connsiteY23" fmla="*/ 29845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5950" h="419100">
                <a:moveTo>
                  <a:pt x="596900" y="0"/>
                </a:moveTo>
                <a:lnTo>
                  <a:pt x="615950" y="57150"/>
                </a:lnTo>
                <a:lnTo>
                  <a:pt x="584200" y="120650"/>
                </a:lnTo>
                <a:lnTo>
                  <a:pt x="584200" y="120650"/>
                </a:lnTo>
                <a:lnTo>
                  <a:pt x="520700" y="133350"/>
                </a:lnTo>
                <a:lnTo>
                  <a:pt x="533400" y="177800"/>
                </a:lnTo>
                <a:lnTo>
                  <a:pt x="565150" y="215900"/>
                </a:lnTo>
                <a:lnTo>
                  <a:pt x="565150" y="215900"/>
                </a:lnTo>
                <a:lnTo>
                  <a:pt x="539750" y="247650"/>
                </a:lnTo>
                <a:lnTo>
                  <a:pt x="495300" y="260350"/>
                </a:lnTo>
                <a:lnTo>
                  <a:pt x="444500" y="266700"/>
                </a:lnTo>
                <a:lnTo>
                  <a:pt x="444500" y="266700"/>
                </a:lnTo>
                <a:lnTo>
                  <a:pt x="387350" y="298450"/>
                </a:lnTo>
                <a:lnTo>
                  <a:pt x="425450" y="381000"/>
                </a:lnTo>
                <a:lnTo>
                  <a:pt x="381000" y="419100"/>
                </a:lnTo>
                <a:lnTo>
                  <a:pt x="323850" y="400050"/>
                </a:lnTo>
                <a:lnTo>
                  <a:pt x="298450" y="368300"/>
                </a:lnTo>
                <a:lnTo>
                  <a:pt x="241300" y="368300"/>
                </a:lnTo>
                <a:lnTo>
                  <a:pt x="196850" y="342900"/>
                </a:lnTo>
                <a:lnTo>
                  <a:pt x="120650" y="342900"/>
                </a:lnTo>
                <a:lnTo>
                  <a:pt x="50800" y="374650"/>
                </a:lnTo>
                <a:lnTo>
                  <a:pt x="0" y="368300"/>
                </a:lnTo>
                <a:lnTo>
                  <a:pt x="0" y="298450"/>
                </a:lnTo>
                <a:lnTo>
                  <a:pt x="0" y="2984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4533900" y="4682067"/>
            <a:ext cx="884767" cy="173566"/>
          </a:xfrm>
          <a:custGeom>
            <a:avLst/>
            <a:gdLst>
              <a:gd name="connsiteX0" fmla="*/ 0 w 884767"/>
              <a:gd name="connsiteY0" fmla="*/ 0 h 173566"/>
              <a:gd name="connsiteX1" fmla="*/ 42333 w 884767"/>
              <a:gd name="connsiteY1" fmla="*/ 25400 h 173566"/>
              <a:gd name="connsiteX2" fmla="*/ 76200 w 884767"/>
              <a:gd name="connsiteY2" fmla="*/ 42333 h 173566"/>
              <a:gd name="connsiteX3" fmla="*/ 76200 w 884767"/>
              <a:gd name="connsiteY3" fmla="*/ 42333 h 173566"/>
              <a:gd name="connsiteX4" fmla="*/ 118533 w 884767"/>
              <a:gd name="connsiteY4" fmla="*/ 71966 h 173566"/>
              <a:gd name="connsiteX5" fmla="*/ 186267 w 884767"/>
              <a:gd name="connsiteY5" fmla="*/ 80433 h 173566"/>
              <a:gd name="connsiteX6" fmla="*/ 215900 w 884767"/>
              <a:gd name="connsiteY6" fmla="*/ 105833 h 173566"/>
              <a:gd name="connsiteX7" fmla="*/ 262467 w 884767"/>
              <a:gd name="connsiteY7" fmla="*/ 105833 h 173566"/>
              <a:gd name="connsiteX8" fmla="*/ 309033 w 884767"/>
              <a:gd name="connsiteY8" fmla="*/ 105833 h 173566"/>
              <a:gd name="connsiteX9" fmla="*/ 334433 w 884767"/>
              <a:gd name="connsiteY9" fmla="*/ 131233 h 173566"/>
              <a:gd name="connsiteX10" fmla="*/ 410633 w 884767"/>
              <a:gd name="connsiteY10" fmla="*/ 131233 h 173566"/>
              <a:gd name="connsiteX11" fmla="*/ 461433 w 884767"/>
              <a:gd name="connsiteY11" fmla="*/ 131233 h 173566"/>
              <a:gd name="connsiteX12" fmla="*/ 461433 w 884767"/>
              <a:gd name="connsiteY12" fmla="*/ 105833 h 173566"/>
              <a:gd name="connsiteX13" fmla="*/ 508000 w 884767"/>
              <a:gd name="connsiteY13" fmla="*/ 105833 h 173566"/>
              <a:gd name="connsiteX14" fmla="*/ 558800 w 884767"/>
              <a:gd name="connsiteY14" fmla="*/ 122766 h 173566"/>
              <a:gd name="connsiteX15" fmla="*/ 601133 w 884767"/>
              <a:gd name="connsiteY15" fmla="*/ 135466 h 173566"/>
              <a:gd name="connsiteX16" fmla="*/ 630767 w 884767"/>
              <a:gd name="connsiteY16" fmla="*/ 160866 h 173566"/>
              <a:gd name="connsiteX17" fmla="*/ 694267 w 884767"/>
              <a:gd name="connsiteY17" fmla="*/ 160866 h 173566"/>
              <a:gd name="connsiteX18" fmla="*/ 728133 w 884767"/>
              <a:gd name="connsiteY18" fmla="*/ 165100 h 173566"/>
              <a:gd name="connsiteX19" fmla="*/ 791633 w 884767"/>
              <a:gd name="connsiteY19" fmla="*/ 173566 h 173566"/>
              <a:gd name="connsiteX20" fmla="*/ 859367 w 884767"/>
              <a:gd name="connsiteY20" fmla="*/ 160866 h 173566"/>
              <a:gd name="connsiteX21" fmla="*/ 884767 w 884767"/>
              <a:gd name="connsiteY21" fmla="*/ 169333 h 17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84767" h="173566">
                <a:moveTo>
                  <a:pt x="0" y="0"/>
                </a:moveTo>
                <a:lnTo>
                  <a:pt x="42333" y="25400"/>
                </a:lnTo>
                <a:lnTo>
                  <a:pt x="76200" y="42333"/>
                </a:lnTo>
                <a:lnTo>
                  <a:pt x="76200" y="42333"/>
                </a:lnTo>
                <a:lnTo>
                  <a:pt x="118533" y="71966"/>
                </a:lnTo>
                <a:lnTo>
                  <a:pt x="186267" y="80433"/>
                </a:lnTo>
                <a:lnTo>
                  <a:pt x="215900" y="105833"/>
                </a:lnTo>
                <a:lnTo>
                  <a:pt x="262467" y="105833"/>
                </a:lnTo>
                <a:lnTo>
                  <a:pt x="309033" y="105833"/>
                </a:lnTo>
                <a:lnTo>
                  <a:pt x="334433" y="131233"/>
                </a:lnTo>
                <a:lnTo>
                  <a:pt x="410633" y="131233"/>
                </a:lnTo>
                <a:lnTo>
                  <a:pt x="461433" y="131233"/>
                </a:lnTo>
                <a:lnTo>
                  <a:pt x="461433" y="105833"/>
                </a:lnTo>
                <a:lnTo>
                  <a:pt x="508000" y="105833"/>
                </a:lnTo>
                <a:lnTo>
                  <a:pt x="558800" y="122766"/>
                </a:lnTo>
                <a:lnTo>
                  <a:pt x="601133" y="135466"/>
                </a:lnTo>
                <a:lnTo>
                  <a:pt x="630767" y="160866"/>
                </a:lnTo>
                <a:lnTo>
                  <a:pt x="694267" y="160866"/>
                </a:lnTo>
                <a:cubicBezTo>
                  <a:pt x="725297" y="165300"/>
                  <a:pt x="713922" y="165100"/>
                  <a:pt x="728133" y="165100"/>
                </a:cubicBezTo>
                <a:lnTo>
                  <a:pt x="791633" y="173566"/>
                </a:lnTo>
                <a:lnTo>
                  <a:pt x="859367" y="160866"/>
                </a:lnTo>
                <a:lnTo>
                  <a:pt x="884767" y="169333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ung 18"/>
          <p:cNvGrpSpPr/>
          <p:nvPr/>
        </p:nvGrpSpPr>
        <p:grpSpPr>
          <a:xfrm>
            <a:off x="5226049" y="3497606"/>
            <a:ext cx="1231900" cy="307777"/>
            <a:chOff x="5226049" y="3497606"/>
            <a:chExt cx="1231900" cy="307777"/>
          </a:xfrm>
        </p:grpSpPr>
        <p:grpSp>
          <p:nvGrpSpPr>
            <p:cNvPr id="5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13" name="Oval 1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Paris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" name="Gruppierung 19"/>
          <p:cNvGrpSpPr/>
          <p:nvPr/>
        </p:nvGrpSpPr>
        <p:grpSpPr>
          <a:xfrm>
            <a:off x="3659717" y="3005812"/>
            <a:ext cx="1261600" cy="307777"/>
            <a:chOff x="4108449" y="3477312"/>
            <a:chExt cx="1261600" cy="307777"/>
          </a:xfrm>
        </p:grpSpPr>
        <p:grpSp>
          <p:nvGrpSpPr>
            <p:cNvPr id="8" name="Gruppierung 36"/>
            <p:cNvGrpSpPr/>
            <p:nvPr/>
          </p:nvGrpSpPr>
          <p:grpSpPr>
            <a:xfrm>
              <a:off x="4108449" y="3477312"/>
              <a:ext cx="1261600" cy="307777"/>
              <a:chOff x="4813300" y="3463357"/>
              <a:chExt cx="1261600" cy="307777"/>
            </a:xfrm>
            <a:noFill/>
          </p:grpSpPr>
          <p:sp>
            <p:nvSpPr>
              <p:cNvPr id="23" name="Oval 2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4813300" y="3463357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400" dirty="0" smtClean="0">
                    <a:solidFill>
                      <a:srgbClr val="143C78"/>
                    </a:solidFill>
                  </a:rPr>
                  <a:t>London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2" name="Gruppierung 24"/>
          <p:cNvGrpSpPr/>
          <p:nvPr/>
        </p:nvGrpSpPr>
        <p:grpSpPr>
          <a:xfrm>
            <a:off x="4138149" y="5047006"/>
            <a:ext cx="1231900" cy="307777"/>
            <a:chOff x="5226049" y="3497606"/>
            <a:chExt cx="1231900" cy="307777"/>
          </a:xfrm>
        </p:grpSpPr>
        <p:grpSp>
          <p:nvGrpSpPr>
            <p:cNvPr id="16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28" name="Oval 27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Madrid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27" name="Oval 26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7" name="Gruppierung 29"/>
          <p:cNvGrpSpPr/>
          <p:nvPr/>
        </p:nvGrpSpPr>
        <p:grpSpPr>
          <a:xfrm>
            <a:off x="3134849" y="5380183"/>
            <a:ext cx="1231900" cy="307777"/>
            <a:chOff x="5226049" y="3497606"/>
            <a:chExt cx="1231900" cy="307777"/>
          </a:xfrm>
        </p:grpSpPr>
        <p:grpSp>
          <p:nvGrpSpPr>
            <p:cNvPr id="18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33" name="Oval 3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Lissabon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2" name="Oval 31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9" name="Gruppierung 34"/>
          <p:cNvGrpSpPr/>
          <p:nvPr/>
        </p:nvGrpSpPr>
        <p:grpSpPr>
          <a:xfrm>
            <a:off x="3666199" y="5733950"/>
            <a:ext cx="1231900" cy="307777"/>
            <a:chOff x="5226049" y="3497606"/>
            <a:chExt cx="1231900" cy="307777"/>
          </a:xfrm>
        </p:grpSpPr>
        <p:grpSp>
          <p:nvGrpSpPr>
            <p:cNvPr id="20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38" name="Oval 37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Cadiz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7" name="Oval 36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1" name="Gruppierung 39"/>
          <p:cNvGrpSpPr/>
          <p:nvPr/>
        </p:nvGrpSpPr>
        <p:grpSpPr>
          <a:xfrm>
            <a:off x="2133716" y="2952762"/>
            <a:ext cx="1253133" cy="307777"/>
            <a:chOff x="4116916" y="3489140"/>
            <a:chExt cx="1253133" cy="307777"/>
          </a:xfrm>
        </p:grpSpPr>
        <p:grpSp>
          <p:nvGrpSpPr>
            <p:cNvPr id="25" name="Gruppierung 36"/>
            <p:cNvGrpSpPr/>
            <p:nvPr/>
          </p:nvGrpSpPr>
          <p:grpSpPr>
            <a:xfrm>
              <a:off x="4116916" y="3489140"/>
              <a:ext cx="1253133" cy="307777"/>
              <a:chOff x="4821767" y="3475185"/>
              <a:chExt cx="1253133" cy="307777"/>
            </a:xfrm>
            <a:noFill/>
          </p:grpSpPr>
          <p:sp>
            <p:nvSpPr>
              <p:cNvPr id="43" name="Oval 4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4821767" y="3475185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400" dirty="0" err="1" smtClean="0">
                    <a:solidFill>
                      <a:srgbClr val="143C78"/>
                    </a:solidFill>
                  </a:rPr>
                  <a:t>Kinsale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42" name="Oval 41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5" name="Freihandform 44"/>
          <p:cNvSpPr/>
          <p:nvPr/>
        </p:nvSpPr>
        <p:spPr>
          <a:xfrm>
            <a:off x="6493933" y="2628900"/>
            <a:ext cx="207434" cy="16933"/>
          </a:xfrm>
          <a:custGeom>
            <a:avLst/>
            <a:gdLst>
              <a:gd name="connsiteX0" fmla="*/ 0 w 207434"/>
              <a:gd name="connsiteY0" fmla="*/ 12700 h 16933"/>
              <a:gd name="connsiteX1" fmla="*/ 50800 w 207434"/>
              <a:gd name="connsiteY1" fmla="*/ 12700 h 16933"/>
              <a:gd name="connsiteX2" fmla="*/ 84667 w 207434"/>
              <a:gd name="connsiteY2" fmla="*/ 0 h 16933"/>
              <a:gd name="connsiteX3" fmla="*/ 114300 w 207434"/>
              <a:gd name="connsiteY3" fmla="*/ 16933 h 16933"/>
              <a:gd name="connsiteX4" fmla="*/ 207434 w 207434"/>
              <a:gd name="connsiteY4" fmla="*/ 0 h 1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34" h="16933">
                <a:moveTo>
                  <a:pt x="0" y="12700"/>
                </a:moveTo>
                <a:lnTo>
                  <a:pt x="50800" y="12700"/>
                </a:lnTo>
                <a:lnTo>
                  <a:pt x="84667" y="0"/>
                </a:lnTo>
                <a:lnTo>
                  <a:pt x="114300" y="16933"/>
                </a:lnTo>
                <a:lnTo>
                  <a:pt x="207434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ung 50"/>
          <p:cNvGrpSpPr/>
          <p:nvPr/>
        </p:nvGrpSpPr>
        <p:grpSpPr>
          <a:xfrm>
            <a:off x="5226050" y="3115117"/>
            <a:ext cx="1231900" cy="307777"/>
            <a:chOff x="5226049" y="3497606"/>
            <a:chExt cx="1231900" cy="307777"/>
          </a:xfrm>
        </p:grpSpPr>
        <p:grpSp>
          <p:nvGrpSpPr>
            <p:cNvPr id="30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54" name="Oval 53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err="1" smtClean="0">
                    <a:solidFill>
                      <a:srgbClr val="143C78"/>
                    </a:solidFill>
                  </a:rPr>
                  <a:t>Gravelines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1" name="Gruppierung 55"/>
          <p:cNvGrpSpPr/>
          <p:nvPr/>
        </p:nvGrpSpPr>
        <p:grpSpPr>
          <a:xfrm>
            <a:off x="3289300" y="4508500"/>
            <a:ext cx="1231900" cy="307777"/>
            <a:chOff x="5226049" y="3497606"/>
            <a:chExt cx="1231900" cy="307777"/>
          </a:xfrm>
        </p:grpSpPr>
        <p:grpSp>
          <p:nvGrpSpPr>
            <p:cNvPr id="35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59" name="Oval 58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La </a:t>
                </a:r>
                <a:r>
                  <a:rPr lang="de-DE" sz="1400" dirty="0" err="1" smtClean="0">
                    <a:solidFill>
                      <a:srgbClr val="143C78"/>
                    </a:solidFill>
                  </a:rPr>
                  <a:t>Coruna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1" name="Freihandform 60"/>
          <p:cNvSpPr/>
          <p:nvPr/>
        </p:nvSpPr>
        <p:spPr>
          <a:xfrm>
            <a:off x="4296833" y="2425700"/>
            <a:ext cx="198967" cy="148167"/>
          </a:xfrm>
          <a:custGeom>
            <a:avLst/>
            <a:gdLst>
              <a:gd name="connsiteX0" fmla="*/ 0 w 198967"/>
              <a:gd name="connsiteY0" fmla="*/ 148167 h 148167"/>
              <a:gd name="connsiteX1" fmla="*/ 25400 w 198967"/>
              <a:gd name="connsiteY1" fmla="*/ 131233 h 148167"/>
              <a:gd name="connsiteX2" fmla="*/ 67734 w 198967"/>
              <a:gd name="connsiteY2" fmla="*/ 97367 h 148167"/>
              <a:gd name="connsiteX3" fmla="*/ 105834 w 198967"/>
              <a:gd name="connsiteY3" fmla="*/ 97367 h 148167"/>
              <a:gd name="connsiteX4" fmla="*/ 131234 w 198967"/>
              <a:gd name="connsiteY4" fmla="*/ 55033 h 148167"/>
              <a:gd name="connsiteX5" fmla="*/ 165100 w 198967"/>
              <a:gd name="connsiteY5" fmla="*/ 59267 h 148167"/>
              <a:gd name="connsiteX6" fmla="*/ 165100 w 198967"/>
              <a:gd name="connsiteY6" fmla="*/ 29633 h 148167"/>
              <a:gd name="connsiteX7" fmla="*/ 198967 w 198967"/>
              <a:gd name="connsiteY7" fmla="*/ 0 h 14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967" h="148167">
                <a:moveTo>
                  <a:pt x="0" y="148167"/>
                </a:moveTo>
                <a:lnTo>
                  <a:pt x="25400" y="131233"/>
                </a:lnTo>
                <a:lnTo>
                  <a:pt x="67734" y="97367"/>
                </a:lnTo>
                <a:lnTo>
                  <a:pt x="105834" y="97367"/>
                </a:lnTo>
                <a:lnTo>
                  <a:pt x="131234" y="55033"/>
                </a:lnTo>
                <a:lnTo>
                  <a:pt x="165100" y="59267"/>
                </a:lnTo>
                <a:lnTo>
                  <a:pt x="165100" y="29633"/>
                </a:lnTo>
                <a:lnTo>
                  <a:pt x="198967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6" name="Gruppierung 61"/>
          <p:cNvGrpSpPr/>
          <p:nvPr/>
        </p:nvGrpSpPr>
        <p:grpSpPr>
          <a:xfrm>
            <a:off x="7103533" y="4768372"/>
            <a:ext cx="1231900" cy="307777"/>
            <a:chOff x="5226049" y="3497606"/>
            <a:chExt cx="1231900" cy="307777"/>
          </a:xfrm>
        </p:grpSpPr>
        <p:grpSp>
          <p:nvGrpSpPr>
            <p:cNvPr id="40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65" name="Oval 64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Rom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64" name="Oval 63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68" name="Bild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123" y="2823680"/>
            <a:ext cx="303553" cy="182132"/>
          </a:xfrm>
          <a:prstGeom prst="rect">
            <a:avLst/>
          </a:prstGeom>
          <a:ln>
            <a:noFill/>
          </a:ln>
        </p:spPr>
      </p:pic>
      <p:pic>
        <p:nvPicPr>
          <p:cNvPr id="69" name="Bild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199" y="4926385"/>
            <a:ext cx="305575" cy="203717"/>
          </a:xfrm>
          <a:prstGeom prst="rect">
            <a:avLst/>
          </a:prstGeom>
        </p:spPr>
      </p:pic>
      <p:sp>
        <p:nvSpPr>
          <p:cNvPr id="70" name="Textfeld 69"/>
          <p:cNvSpPr txBox="1"/>
          <p:nvPr/>
        </p:nvSpPr>
        <p:spPr>
          <a:xfrm>
            <a:off x="6407150" y="3199385"/>
            <a:ext cx="213148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Habsburger Besitz im Heiligen Römischen Reich</a:t>
            </a:r>
            <a:endParaRPr lang="de-DE" sz="1400" dirty="0">
              <a:solidFill>
                <a:srgbClr val="143C78"/>
              </a:solidFill>
            </a:endParaRPr>
          </a:p>
        </p:txBody>
      </p:sp>
      <p:cxnSp>
        <p:nvCxnSpPr>
          <p:cNvPr id="71" name="Gerade Verbindung mit Pfeil 24"/>
          <p:cNvCxnSpPr>
            <a:stCxn id="70" idx="1"/>
          </p:cNvCxnSpPr>
          <p:nvPr/>
        </p:nvCxnSpPr>
        <p:spPr>
          <a:xfrm rot="10800000">
            <a:off x="5832078" y="3409147"/>
            <a:ext cx="575073" cy="51848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grpSp>
        <p:nvGrpSpPr>
          <p:cNvPr id="41" name="Gruppierung 72"/>
          <p:cNvGrpSpPr/>
          <p:nvPr/>
        </p:nvGrpSpPr>
        <p:grpSpPr>
          <a:xfrm>
            <a:off x="3200400" y="4686300"/>
            <a:ext cx="1231900" cy="307777"/>
            <a:chOff x="5226049" y="3497606"/>
            <a:chExt cx="1231900" cy="307777"/>
          </a:xfrm>
        </p:grpSpPr>
        <p:grpSp>
          <p:nvGrpSpPr>
            <p:cNvPr id="46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76" name="Oval 75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7" name="Textfeld 76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err="1" smtClean="0">
                    <a:solidFill>
                      <a:srgbClr val="143C78"/>
                    </a:solidFill>
                  </a:rPr>
                  <a:t>Vigo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7" name="Gruppierung 77"/>
          <p:cNvGrpSpPr/>
          <p:nvPr/>
        </p:nvGrpSpPr>
        <p:grpSpPr>
          <a:xfrm>
            <a:off x="4000549" y="3600694"/>
            <a:ext cx="1231900" cy="307777"/>
            <a:chOff x="5226049" y="3497606"/>
            <a:chExt cx="1231900" cy="307777"/>
          </a:xfrm>
        </p:grpSpPr>
        <p:grpSp>
          <p:nvGrpSpPr>
            <p:cNvPr id="48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81" name="Oval 80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Brest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80" name="Oval 79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83" name="Bild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01" y="2874731"/>
            <a:ext cx="303553" cy="202369"/>
          </a:xfrm>
          <a:prstGeom prst="rect">
            <a:avLst/>
          </a:prstGeom>
        </p:spPr>
      </p:pic>
      <p:pic>
        <p:nvPicPr>
          <p:cNvPr id="84" name="Bild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44" y="4082434"/>
            <a:ext cx="330306" cy="220204"/>
          </a:xfrm>
          <a:prstGeom prst="rect">
            <a:avLst/>
          </a:prstGeom>
        </p:spPr>
      </p:pic>
      <p:grpSp>
        <p:nvGrpSpPr>
          <p:cNvPr id="56" name="Gruppierung 18"/>
          <p:cNvGrpSpPr/>
          <p:nvPr/>
        </p:nvGrpSpPr>
        <p:grpSpPr>
          <a:xfrm>
            <a:off x="599016" y="5628603"/>
            <a:ext cx="4024407" cy="668466"/>
            <a:chOff x="1772973" y="-3193409"/>
            <a:chExt cx="4457348" cy="668086"/>
          </a:xfrm>
        </p:grpSpPr>
        <p:sp>
          <p:nvSpPr>
            <p:cNvPr id="93" name="Textfeld 92"/>
            <p:cNvSpPr txBox="1"/>
            <p:nvPr/>
          </p:nvSpPr>
          <p:spPr>
            <a:xfrm>
              <a:off x="1772973" y="-3048246"/>
              <a:ext cx="4457348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Mai 1588: Die Spanische Armada sticht mit 130 Schiffen aus Lissabon Richtung Niederlande in See</a:t>
              </a:r>
            </a:p>
          </p:txBody>
        </p:sp>
        <p:cxnSp>
          <p:nvCxnSpPr>
            <p:cNvPr id="94" name="Gerade Verbindung mit Pfeil 24"/>
            <p:cNvCxnSpPr>
              <a:endCxn id="93" idx="0"/>
            </p:cNvCxnSpPr>
            <p:nvPr/>
          </p:nvCxnSpPr>
          <p:spPr>
            <a:xfrm rot="10800000" flipV="1">
              <a:off x="4001648" y="-3193409"/>
              <a:ext cx="479110" cy="14516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7" name="Gruppierung 18"/>
          <p:cNvGrpSpPr/>
          <p:nvPr/>
        </p:nvGrpSpPr>
        <p:grpSpPr>
          <a:xfrm>
            <a:off x="5370050" y="3409147"/>
            <a:ext cx="3528483" cy="2031817"/>
            <a:chOff x="1960528" y="-5521655"/>
            <a:chExt cx="3908073" cy="2030664"/>
          </a:xfrm>
        </p:grpSpPr>
        <p:sp>
          <p:nvSpPr>
            <p:cNvPr id="96" name="Textfeld 95"/>
            <p:cNvSpPr txBox="1"/>
            <p:nvPr/>
          </p:nvSpPr>
          <p:spPr>
            <a:xfrm>
              <a:off x="2211375" y="-4229236"/>
              <a:ext cx="3657226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Aug. 1588: Nach einzelnen Gefechten im Englischen Kanal siegen die Engländer in der Seeschlacht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Gravelines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97" name="Gerade Verbindung mit Pfeil 24"/>
            <p:cNvCxnSpPr>
              <a:endCxn id="96" idx="0"/>
            </p:cNvCxnSpPr>
            <p:nvPr/>
          </p:nvCxnSpPr>
          <p:spPr>
            <a:xfrm>
              <a:off x="1960528" y="-5521655"/>
              <a:ext cx="2079460" cy="129241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2" name="Gruppierung 18"/>
          <p:cNvGrpSpPr/>
          <p:nvPr/>
        </p:nvGrpSpPr>
        <p:grpSpPr>
          <a:xfrm>
            <a:off x="762048" y="839443"/>
            <a:ext cx="3302001" cy="1232731"/>
            <a:chOff x="2211375" y="-4229237"/>
            <a:chExt cx="3657226" cy="1232031"/>
          </a:xfrm>
        </p:grpSpPr>
        <p:sp>
          <p:nvSpPr>
            <p:cNvPr id="99" name="Textfeld 98"/>
            <p:cNvSpPr txBox="1"/>
            <p:nvPr/>
          </p:nvSpPr>
          <p:spPr>
            <a:xfrm>
              <a:off x="2211375" y="-4229237"/>
              <a:ext cx="3657226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Aug – Sep. 1588: Die Armada segelt um Schottland &amp; Irland nach Spanien zurück – nur  67 Schiffe kommen in Spanien an</a:t>
              </a:r>
            </a:p>
          </p:txBody>
        </p:sp>
        <p:cxnSp>
          <p:nvCxnSpPr>
            <p:cNvPr id="100" name="Gerade Verbindung mit Pfeil 24"/>
            <p:cNvCxnSpPr>
              <a:endCxn id="99" idx="2"/>
            </p:cNvCxnSpPr>
            <p:nvPr/>
          </p:nvCxnSpPr>
          <p:spPr>
            <a:xfrm rot="10800000">
              <a:off x="4039989" y="-3490991"/>
              <a:ext cx="799450" cy="49378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3" name="Gruppierung 18"/>
          <p:cNvGrpSpPr/>
          <p:nvPr/>
        </p:nvGrpSpPr>
        <p:grpSpPr>
          <a:xfrm>
            <a:off x="147443" y="1208775"/>
            <a:ext cx="2377746" cy="1602059"/>
            <a:chOff x="864751" y="-4716322"/>
            <a:chExt cx="2633548" cy="1601148"/>
          </a:xfrm>
        </p:grpSpPr>
        <p:sp>
          <p:nvSpPr>
            <p:cNvPr id="102" name="Textfeld 101"/>
            <p:cNvSpPr txBox="1"/>
            <p:nvPr/>
          </p:nvSpPr>
          <p:spPr>
            <a:xfrm>
              <a:off x="864751" y="-3853418"/>
              <a:ext cx="2633548" cy="73824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Protestant Wind: </a:t>
              </a:r>
            </a:p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„He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blew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with</a:t>
              </a:r>
              <a:r>
                <a:rPr lang="de-DE" sz="1400" dirty="0" smtClean="0">
                  <a:solidFill>
                    <a:srgbClr val="660032"/>
                  </a:solidFill>
                </a:rPr>
                <a:t> His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winds</a:t>
              </a:r>
              <a:r>
                <a:rPr lang="de-DE" sz="1400" dirty="0" smtClean="0">
                  <a:solidFill>
                    <a:srgbClr val="660032"/>
                  </a:solidFill>
                </a:rPr>
                <a:t>,</a:t>
              </a:r>
            </a:p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and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they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were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scattered</a:t>
              </a:r>
              <a:r>
                <a:rPr lang="de-DE" sz="1400" dirty="0" smtClean="0">
                  <a:solidFill>
                    <a:srgbClr val="660032"/>
                  </a:solidFill>
                </a:rPr>
                <a:t>“</a:t>
              </a:r>
            </a:p>
          </p:txBody>
        </p:sp>
        <p:cxnSp>
          <p:nvCxnSpPr>
            <p:cNvPr id="103" name="Gerade Verbindung mit Pfeil 24"/>
            <p:cNvCxnSpPr>
              <a:stCxn id="99" idx="1"/>
              <a:endCxn id="102" idx="0"/>
            </p:cNvCxnSpPr>
            <p:nvPr/>
          </p:nvCxnSpPr>
          <p:spPr>
            <a:xfrm rot="10800000" flipH="1" flipV="1">
              <a:off x="1545476" y="-4716322"/>
              <a:ext cx="636049" cy="862905"/>
            </a:xfrm>
            <a:prstGeom prst="bentConnector4">
              <a:avLst>
                <a:gd name="adj1" fmla="val -39807"/>
                <a:gd name="adj2" fmla="val 71388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91" name="Bild 9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15" y="3765148"/>
            <a:ext cx="2421474" cy="1894299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98" name="Bild 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302" y="788644"/>
            <a:ext cx="3218232" cy="1894160"/>
          </a:xfrm>
          <a:prstGeom prst="rect">
            <a:avLst/>
          </a:prstGeom>
          <a:ln>
            <a:solidFill>
              <a:srgbClr val="143C78"/>
            </a:solidFill>
          </a:ln>
        </p:spPr>
      </p:pic>
      <p:cxnSp>
        <p:nvCxnSpPr>
          <p:cNvPr id="107" name="Gerade Verbindung mit Pfeil 106"/>
          <p:cNvCxnSpPr/>
          <p:nvPr/>
        </p:nvCxnSpPr>
        <p:spPr>
          <a:xfrm rot="16200000" flipH="1">
            <a:off x="2210151" y="4694210"/>
            <a:ext cx="1667286" cy="1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mit Pfeil 110"/>
          <p:cNvCxnSpPr/>
          <p:nvPr/>
        </p:nvCxnSpPr>
        <p:spPr>
          <a:xfrm rot="10800000" flipV="1">
            <a:off x="3043797" y="3364388"/>
            <a:ext cx="2036202" cy="426161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mit Pfeil 112"/>
          <p:cNvCxnSpPr/>
          <p:nvPr/>
        </p:nvCxnSpPr>
        <p:spPr>
          <a:xfrm rot="16200000" flipH="1">
            <a:off x="5009818" y="2900346"/>
            <a:ext cx="426162" cy="57101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Gerade Verbindung mit Pfeil 114"/>
          <p:cNvCxnSpPr/>
          <p:nvPr/>
        </p:nvCxnSpPr>
        <p:spPr>
          <a:xfrm rot="16200000" flipH="1">
            <a:off x="4238433" y="1721801"/>
            <a:ext cx="1099606" cy="812223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mit Pfeil 116"/>
          <p:cNvCxnSpPr/>
          <p:nvPr/>
        </p:nvCxnSpPr>
        <p:spPr>
          <a:xfrm flipV="1">
            <a:off x="3238499" y="1590809"/>
            <a:ext cx="1077452" cy="464264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mit Pfeil 118"/>
          <p:cNvCxnSpPr/>
          <p:nvPr/>
        </p:nvCxnSpPr>
        <p:spPr>
          <a:xfrm rot="5400000" flipH="1" flipV="1">
            <a:off x="2383313" y="2300081"/>
            <a:ext cx="1042942" cy="587130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 Verbindung mit Pfeil 120"/>
          <p:cNvCxnSpPr/>
          <p:nvPr/>
        </p:nvCxnSpPr>
        <p:spPr>
          <a:xfrm rot="16200000" flipV="1">
            <a:off x="2534538" y="3277815"/>
            <a:ext cx="412344" cy="258981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921993"/>
            <a:ext cx="8229601" cy="5281957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Englische Armada &amp; spanische Erfolge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9" name="Freihandform 8"/>
          <p:cNvSpPr/>
          <p:nvPr/>
        </p:nvSpPr>
        <p:spPr>
          <a:xfrm>
            <a:off x="5219700" y="3289300"/>
            <a:ext cx="984250" cy="1371600"/>
          </a:xfrm>
          <a:custGeom>
            <a:avLst/>
            <a:gdLst>
              <a:gd name="connsiteX0" fmla="*/ 933450 w 984250"/>
              <a:gd name="connsiteY0" fmla="*/ 1371600 h 1371600"/>
              <a:gd name="connsiteX1" fmla="*/ 901700 w 984250"/>
              <a:gd name="connsiteY1" fmla="*/ 1308100 h 1371600"/>
              <a:gd name="connsiteX2" fmla="*/ 819150 w 984250"/>
              <a:gd name="connsiteY2" fmla="*/ 1308100 h 1371600"/>
              <a:gd name="connsiteX3" fmla="*/ 762000 w 984250"/>
              <a:gd name="connsiteY3" fmla="*/ 1276350 h 1371600"/>
              <a:gd name="connsiteX4" fmla="*/ 742950 w 984250"/>
              <a:gd name="connsiteY4" fmla="*/ 1244600 h 1371600"/>
              <a:gd name="connsiteX5" fmla="*/ 781050 w 984250"/>
              <a:gd name="connsiteY5" fmla="*/ 1187450 h 1371600"/>
              <a:gd name="connsiteX6" fmla="*/ 704850 w 984250"/>
              <a:gd name="connsiteY6" fmla="*/ 1136650 h 1371600"/>
              <a:gd name="connsiteX7" fmla="*/ 717550 w 984250"/>
              <a:gd name="connsiteY7" fmla="*/ 1035050 h 1371600"/>
              <a:gd name="connsiteX8" fmla="*/ 692150 w 984250"/>
              <a:gd name="connsiteY8" fmla="*/ 965200 h 1371600"/>
              <a:gd name="connsiteX9" fmla="*/ 749300 w 984250"/>
              <a:gd name="connsiteY9" fmla="*/ 863600 h 1371600"/>
              <a:gd name="connsiteX10" fmla="*/ 749300 w 984250"/>
              <a:gd name="connsiteY10" fmla="*/ 863600 h 1371600"/>
              <a:gd name="connsiteX11" fmla="*/ 781050 w 984250"/>
              <a:gd name="connsiteY11" fmla="*/ 806450 h 1371600"/>
              <a:gd name="connsiteX12" fmla="*/ 831850 w 984250"/>
              <a:gd name="connsiteY12" fmla="*/ 768350 h 1371600"/>
              <a:gd name="connsiteX13" fmla="*/ 831850 w 984250"/>
              <a:gd name="connsiteY13" fmla="*/ 730250 h 1371600"/>
              <a:gd name="connsiteX14" fmla="*/ 869950 w 984250"/>
              <a:gd name="connsiteY14" fmla="*/ 723900 h 1371600"/>
              <a:gd name="connsiteX15" fmla="*/ 927100 w 984250"/>
              <a:gd name="connsiteY15" fmla="*/ 711200 h 1371600"/>
              <a:gd name="connsiteX16" fmla="*/ 927100 w 984250"/>
              <a:gd name="connsiteY16" fmla="*/ 711200 h 1371600"/>
              <a:gd name="connsiteX17" fmla="*/ 908050 w 984250"/>
              <a:gd name="connsiteY17" fmla="*/ 654050 h 1371600"/>
              <a:gd name="connsiteX18" fmla="*/ 958850 w 984250"/>
              <a:gd name="connsiteY18" fmla="*/ 647700 h 1371600"/>
              <a:gd name="connsiteX19" fmla="*/ 958850 w 984250"/>
              <a:gd name="connsiteY19" fmla="*/ 552450 h 1371600"/>
              <a:gd name="connsiteX20" fmla="*/ 984250 w 984250"/>
              <a:gd name="connsiteY20" fmla="*/ 514350 h 1371600"/>
              <a:gd name="connsiteX21" fmla="*/ 965200 w 984250"/>
              <a:gd name="connsiteY21" fmla="*/ 450850 h 1371600"/>
              <a:gd name="connsiteX22" fmla="*/ 965200 w 984250"/>
              <a:gd name="connsiteY22" fmla="*/ 450850 h 1371600"/>
              <a:gd name="connsiteX23" fmla="*/ 882650 w 984250"/>
              <a:gd name="connsiteY23" fmla="*/ 381000 h 1371600"/>
              <a:gd name="connsiteX24" fmla="*/ 869950 w 984250"/>
              <a:gd name="connsiteY24" fmla="*/ 342900 h 1371600"/>
              <a:gd name="connsiteX25" fmla="*/ 825500 w 984250"/>
              <a:gd name="connsiteY25" fmla="*/ 311150 h 1371600"/>
              <a:gd name="connsiteX26" fmla="*/ 762000 w 984250"/>
              <a:gd name="connsiteY26" fmla="*/ 273050 h 1371600"/>
              <a:gd name="connsiteX27" fmla="*/ 762000 w 984250"/>
              <a:gd name="connsiteY27" fmla="*/ 273050 h 1371600"/>
              <a:gd name="connsiteX28" fmla="*/ 647700 w 984250"/>
              <a:gd name="connsiteY28" fmla="*/ 273050 h 1371600"/>
              <a:gd name="connsiteX29" fmla="*/ 584200 w 984250"/>
              <a:gd name="connsiteY29" fmla="*/ 273050 h 1371600"/>
              <a:gd name="connsiteX30" fmla="*/ 533400 w 984250"/>
              <a:gd name="connsiteY30" fmla="*/ 254000 h 1371600"/>
              <a:gd name="connsiteX31" fmla="*/ 444500 w 984250"/>
              <a:gd name="connsiteY31" fmla="*/ 254000 h 1371600"/>
              <a:gd name="connsiteX32" fmla="*/ 349250 w 984250"/>
              <a:gd name="connsiteY32" fmla="*/ 234950 h 1371600"/>
              <a:gd name="connsiteX33" fmla="*/ 349250 w 984250"/>
              <a:gd name="connsiteY33" fmla="*/ 234950 h 1371600"/>
              <a:gd name="connsiteX34" fmla="*/ 279400 w 984250"/>
              <a:gd name="connsiteY34" fmla="*/ 190500 h 1371600"/>
              <a:gd name="connsiteX35" fmla="*/ 171450 w 984250"/>
              <a:gd name="connsiteY35" fmla="*/ 190500 h 1371600"/>
              <a:gd name="connsiteX36" fmla="*/ 114300 w 984250"/>
              <a:gd name="connsiteY36" fmla="*/ 146050 h 1371600"/>
              <a:gd name="connsiteX37" fmla="*/ 63500 w 984250"/>
              <a:gd name="connsiteY37" fmla="*/ 146050 h 1371600"/>
              <a:gd name="connsiteX38" fmla="*/ 19050 w 984250"/>
              <a:gd name="connsiteY38" fmla="*/ 114300 h 1371600"/>
              <a:gd name="connsiteX39" fmla="*/ 6350 w 984250"/>
              <a:gd name="connsiteY39" fmla="*/ 63500 h 1371600"/>
              <a:gd name="connsiteX40" fmla="*/ 0 w 984250"/>
              <a:gd name="connsiteY4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4250" h="1371600">
                <a:moveTo>
                  <a:pt x="933450" y="1371600"/>
                </a:moveTo>
                <a:lnTo>
                  <a:pt x="901700" y="1308100"/>
                </a:lnTo>
                <a:lnTo>
                  <a:pt x="819150" y="1308100"/>
                </a:lnTo>
                <a:lnTo>
                  <a:pt x="762000" y="1276350"/>
                </a:lnTo>
                <a:lnTo>
                  <a:pt x="742950" y="1244600"/>
                </a:lnTo>
                <a:lnTo>
                  <a:pt x="781050" y="1187450"/>
                </a:lnTo>
                <a:lnTo>
                  <a:pt x="704850" y="1136650"/>
                </a:lnTo>
                <a:lnTo>
                  <a:pt x="717550" y="1035050"/>
                </a:lnTo>
                <a:lnTo>
                  <a:pt x="692150" y="965200"/>
                </a:lnTo>
                <a:lnTo>
                  <a:pt x="749300" y="863600"/>
                </a:lnTo>
                <a:lnTo>
                  <a:pt x="749300" y="863600"/>
                </a:lnTo>
                <a:lnTo>
                  <a:pt x="781050" y="806450"/>
                </a:lnTo>
                <a:lnTo>
                  <a:pt x="831850" y="768350"/>
                </a:lnTo>
                <a:lnTo>
                  <a:pt x="831850" y="730250"/>
                </a:lnTo>
                <a:lnTo>
                  <a:pt x="869950" y="723900"/>
                </a:lnTo>
                <a:lnTo>
                  <a:pt x="927100" y="711200"/>
                </a:lnTo>
                <a:lnTo>
                  <a:pt x="927100" y="711200"/>
                </a:lnTo>
                <a:lnTo>
                  <a:pt x="908050" y="654050"/>
                </a:lnTo>
                <a:lnTo>
                  <a:pt x="958850" y="647700"/>
                </a:lnTo>
                <a:lnTo>
                  <a:pt x="958850" y="552450"/>
                </a:lnTo>
                <a:lnTo>
                  <a:pt x="984250" y="514350"/>
                </a:lnTo>
                <a:lnTo>
                  <a:pt x="965200" y="450850"/>
                </a:lnTo>
                <a:lnTo>
                  <a:pt x="965200" y="450850"/>
                </a:lnTo>
                <a:lnTo>
                  <a:pt x="882650" y="381000"/>
                </a:lnTo>
                <a:lnTo>
                  <a:pt x="869950" y="342900"/>
                </a:lnTo>
                <a:lnTo>
                  <a:pt x="825500" y="311150"/>
                </a:lnTo>
                <a:lnTo>
                  <a:pt x="762000" y="273050"/>
                </a:lnTo>
                <a:lnTo>
                  <a:pt x="762000" y="273050"/>
                </a:lnTo>
                <a:lnTo>
                  <a:pt x="647700" y="273050"/>
                </a:lnTo>
                <a:lnTo>
                  <a:pt x="584200" y="273050"/>
                </a:lnTo>
                <a:lnTo>
                  <a:pt x="533400" y="254000"/>
                </a:lnTo>
                <a:lnTo>
                  <a:pt x="444500" y="254000"/>
                </a:lnTo>
                <a:lnTo>
                  <a:pt x="349250" y="234950"/>
                </a:lnTo>
                <a:lnTo>
                  <a:pt x="349250" y="234950"/>
                </a:lnTo>
                <a:lnTo>
                  <a:pt x="279400" y="190500"/>
                </a:lnTo>
                <a:lnTo>
                  <a:pt x="171450" y="190500"/>
                </a:lnTo>
                <a:lnTo>
                  <a:pt x="114300" y="146050"/>
                </a:lnTo>
                <a:lnTo>
                  <a:pt x="63500" y="146050"/>
                </a:lnTo>
                <a:lnTo>
                  <a:pt x="19050" y="114300"/>
                </a:lnTo>
                <a:lnTo>
                  <a:pt x="6350" y="63500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5575300" y="2863850"/>
            <a:ext cx="615950" cy="419100"/>
          </a:xfrm>
          <a:custGeom>
            <a:avLst/>
            <a:gdLst>
              <a:gd name="connsiteX0" fmla="*/ 596900 w 615950"/>
              <a:gd name="connsiteY0" fmla="*/ 0 h 419100"/>
              <a:gd name="connsiteX1" fmla="*/ 615950 w 615950"/>
              <a:gd name="connsiteY1" fmla="*/ 57150 h 419100"/>
              <a:gd name="connsiteX2" fmla="*/ 584200 w 615950"/>
              <a:gd name="connsiteY2" fmla="*/ 120650 h 419100"/>
              <a:gd name="connsiteX3" fmla="*/ 584200 w 615950"/>
              <a:gd name="connsiteY3" fmla="*/ 120650 h 419100"/>
              <a:gd name="connsiteX4" fmla="*/ 520700 w 615950"/>
              <a:gd name="connsiteY4" fmla="*/ 133350 h 419100"/>
              <a:gd name="connsiteX5" fmla="*/ 533400 w 615950"/>
              <a:gd name="connsiteY5" fmla="*/ 177800 h 419100"/>
              <a:gd name="connsiteX6" fmla="*/ 565150 w 615950"/>
              <a:gd name="connsiteY6" fmla="*/ 215900 h 419100"/>
              <a:gd name="connsiteX7" fmla="*/ 565150 w 615950"/>
              <a:gd name="connsiteY7" fmla="*/ 215900 h 419100"/>
              <a:gd name="connsiteX8" fmla="*/ 539750 w 615950"/>
              <a:gd name="connsiteY8" fmla="*/ 247650 h 419100"/>
              <a:gd name="connsiteX9" fmla="*/ 495300 w 615950"/>
              <a:gd name="connsiteY9" fmla="*/ 260350 h 419100"/>
              <a:gd name="connsiteX10" fmla="*/ 444500 w 615950"/>
              <a:gd name="connsiteY10" fmla="*/ 266700 h 419100"/>
              <a:gd name="connsiteX11" fmla="*/ 444500 w 615950"/>
              <a:gd name="connsiteY11" fmla="*/ 266700 h 419100"/>
              <a:gd name="connsiteX12" fmla="*/ 387350 w 615950"/>
              <a:gd name="connsiteY12" fmla="*/ 298450 h 419100"/>
              <a:gd name="connsiteX13" fmla="*/ 425450 w 615950"/>
              <a:gd name="connsiteY13" fmla="*/ 381000 h 419100"/>
              <a:gd name="connsiteX14" fmla="*/ 381000 w 615950"/>
              <a:gd name="connsiteY14" fmla="*/ 419100 h 419100"/>
              <a:gd name="connsiteX15" fmla="*/ 323850 w 615950"/>
              <a:gd name="connsiteY15" fmla="*/ 400050 h 419100"/>
              <a:gd name="connsiteX16" fmla="*/ 298450 w 615950"/>
              <a:gd name="connsiteY16" fmla="*/ 368300 h 419100"/>
              <a:gd name="connsiteX17" fmla="*/ 241300 w 615950"/>
              <a:gd name="connsiteY17" fmla="*/ 368300 h 419100"/>
              <a:gd name="connsiteX18" fmla="*/ 196850 w 615950"/>
              <a:gd name="connsiteY18" fmla="*/ 342900 h 419100"/>
              <a:gd name="connsiteX19" fmla="*/ 120650 w 615950"/>
              <a:gd name="connsiteY19" fmla="*/ 342900 h 419100"/>
              <a:gd name="connsiteX20" fmla="*/ 50800 w 615950"/>
              <a:gd name="connsiteY20" fmla="*/ 374650 h 419100"/>
              <a:gd name="connsiteX21" fmla="*/ 0 w 615950"/>
              <a:gd name="connsiteY21" fmla="*/ 368300 h 419100"/>
              <a:gd name="connsiteX22" fmla="*/ 0 w 615950"/>
              <a:gd name="connsiteY22" fmla="*/ 298450 h 419100"/>
              <a:gd name="connsiteX23" fmla="*/ 0 w 615950"/>
              <a:gd name="connsiteY23" fmla="*/ 29845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5950" h="419100">
                <a:moveTo>
                  <a:pt x="596900" y="0"/>
                </a:moveTo>
                <a:lnTo>
                  <a:pt x="615950" y="57150"/>
                </a:lnTo>
                <a:lnTo>
                  <a:pt x="584200" y="120650"/>
                </a:lnTo>
                <a:lnTo>
                  <a:pt x="584200" y="120650"/>
                </a:lnTo>
                <a:lnTo>
                  <a:pt x="520700" y="133350"/>
                </a:lnTo>
                <a:lnTo>
                  <a:pt x="533400" y="177800"/>
                </a:lnTo>
                <a:lnTo>
                  <a:pt x="565150" y="215900"/>
                </a:lnTo>
                <a:lnTo>
                  <a:pt x="565150" y="215900"/>
                </a:lnTo>
                <a:lnTo>
                  <a:pt x="539750" y="247650"/>
                </a:lnTo>
                <a:lnTo>
                  <a:pt x="495300" y="260350"/>
                </a:lnTo>
                <a:lnTo>
                  <a:pt x="444500" y="266700"/>
                </a:lnTo>
                <a:lnTo>
                  <a:pt x="444500" y="266700"/>
                </a:lnTo>
                <a:lnTo>
                  <a:pt x="387350" y="298450"/>
                </a:lnTo>
                <a:lnTo>
                  <a:pt x="425450" y="381000"/>
                </a:lnTo>
                <a:lnTo>
                  <a:pt x="381000" y="419100"/>
                </a:lnTo>
                <a:lnTo>
                  <a:pt x="323850" y="400050"/>
                </a:lnTo>
                <a:lnTo>
                  <a:pt x="298450" y="368300"/>
                </a:lnTo>
                <a:lnTo>
                  <a:pt x="241300" y="368300"/>
                </a:lnTo>
                <a:lnTo>
                  <a:pt x="196850" y="342900"/>
                </a:lnTo>
                <a:lnTo>
                  <a:pt x="120650" y="342900"/>
                </a:lnTo>
                <a:lnTo>
                  <a:pt x="50800" y="374650"/>
                </a:lnTo>
                <a:lnTo>
                  <a:pt x="0" y="368300"/>
                </a:lnTo>
                <a:lnTo>
                  <a:pt x="0" y="298450"/>
                </a:lnTo>
                <a:lnTo>
                  <a:pt x="0" y="2984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4533900" y="4682067"/>
            <a:ext cx="884767" cy="173566"/>
          </a:xfrm>
          <a:custGeom>
            <a:avLst/>
            <a:gdLst>
              <a:gd name="connsiteX0" fmla="*/ 0 w 884767"/>
              <a:gd name="connsiteY0" fmla="*/ 0 h 173566"/>
              <a:gd name="connsiteX1" fmla="*/ 42333 w 884767"/>
              <a:gd name="connsiteY1" fmla="*/ 25400 h 173566"/>
              <a:gd name="connsiteX2" fmla="*/ 76200 w 884767"/>
              <a:gd name="connsiteY2" fmla="*/ 42333 h 173566"/>
              <a:gd name="connsiteX3" fmla="*/ 76200 w 884767"/>
              <a:gd name="connsiteY3" fmla="*/ 42333 h 173566"/>
              <a:gd name="connsiteX4" fmla="*/ 118533 w 884767"/>
              <a:gd name="connsiteY4" fmla="*/ 71966 h 173566"/>
              <a:gd name="connsiteX5" fmla="*/ 186267 w 884767"/>
              <a:gd name="connsiteY5" fmla="*/ 80433 h 173566"/>
              <a:gd name="connsiteX6" fmla="*/ 215900 w 884767"/>
              <a:gd name="connsiteY6" fmla="*/ 105833 h 173566"/>
              <a:gd name="connsiteX7" fmla="*/ 262467 w 884767"/>
              <a:gd name="connsiteY7" fmla="*/ 105833 h 173566"/>
              <a:gd name="connsiteX8" fmla="*/ 309033 w 884767"/>
              <a:gd name="connsiteY8" fmla="*/ 105833 h 173566"/>
              <a:gd name="connsiteX9" fmla="*/ 334433 w 884767"/>
              <a:gd name="connsiteY9" fmla="*/ 131233 h 173566"/>
              <a:gd name="connsiteX10" fmla="*/ 410633 w 884767"/>
              <a:gd name="connsiteY10" fmla="*/ 131233 h 173566"/>
              <a:gd name="connsiteX11" fmla="*/ 461433 w 884767"/>
              <a:gd name="connsiteY11" fmla="*/ 131233 h 173566"/>
              <a:gd name="connsiteX12" fmla="*/ 461433 w 884767"/>
              <a:gd name="connsiteY12" fmla="*/ 105833 h 173566"/>
              <a:gd name="connsiteX13" fmla="*/ 508000 w 884767"/>
              <a:gd name="connsiteY13" fmla="*/ 105833 h 173566"/>
              <a:gd name="connsiteX14" fmla="*/ 558800 w 884767"/>
              <a:gd name="connsiteY14" fmla="*/ 122766 h 173566"/>
              <a:gd name="connsiteX15" fmla="*/ 601133 w 884767"/>
              <a:gd name="connsiteY15" fmla="*/ 135466 h 173566"/>
              <a:gd name="connsiteX16" fmla="*/ 630767 w 884767"/>
              <a:gd name="connsiteY16" fmla="*/ 160866 h 173566"/>
              <a:gd name="connsiteX17" fmla="*/ 694267 w 884767"/>
              <a:gd name="connsiteY17" fmla="*/ 160866 h 173566"/>
              <a:gd name="connsiteX18" fmla="*/ 728133 w 884767"/>
              <a:gd name="connsiteY18" fmla="*/ 165100 h 173566"/>
              <a:gd name="connsiteX19" fmla="*/ 791633 w 884767"/>
              <a:gd name="connsiteY19" fmla="*/ 173566 h 173566"/>
              <a:gd name="connsiteX20" fmla="*/ 859367 w 884767"/>
              <a:gd name="connsiteY20" fmla="*/ 160866 h 173566"/>
              <a:gd name="connsiteX21" fmla="*/ 884767 w 884767"/>
              <a:gd name="connsiteY21" fmla="*/ 169333 h 17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84767" h="173566">
                <a:moveTo>
                  <a:pt x="0" y="0"/>
                </a:moveTo>
                <a:lnTo>
                  <a:pt x="42333" y="25400"/>
                </a:lnTo>
                <a:lnTo>
                  <a:pt x="76200" y="42333"/>
                </a:lnTo>
                <a:lnTo>
                  <a:pt x="76200" y="42333"/>
                </a:lnTo>
                <a:lnTo>
                  <a:pt x="118533" y="71966"/>
                </a:lnTo>
                <a:lnTo>
                  <a:pt x="186267" y="80433"/>
                </a:lnTo>
                <a:lnTo>
                  <a:pt x="215900" y="105833"/>
                </a:lnTo>
                <a:lnTo>
                  <a:pt x="262467" y="105833"/>
                </a:lnTo>
                <a:lnTo>
                  <a:pt x="309033" y="105833"/>
                </a:lnTo>
                <a:lnTo>
                  <a:pt x="334433" y="131233"/>
                </a:lnTo>
                <a:lnTo>
                  <a:pt x="410633" y="131233"/>
                </a:lnTo>
                <a:lnTo>
                  <a:pt x="461433" y="131233"/>
                </a:lnTo>
                <a:lnTo>
                  <a:pt x="461433" y="105833"/>
                </a:lnTo>
                <a:lnTo>
                  <a:pt x="508000" y="105833"/>
                </a:lnTo>
                <a:lnTo>
                  <a:pt x="558800" y="122766"/>
                </a:lnTo>
                <a:lnTo>
                  <a:pt x="601133" y="135466"/>
                </a:lnTo>
                <a:lnTo>
                  <a:pt x="630767" y="160866"/>
                </a:lnTo>
                <a:lnTo>
                  <a:pt x="694267" y="160866"/>
                </a:lnTo>
                <a:cubicBezTo>
                  <a:pt x="725297" y="165300"/>
                  <a:pt x="713922" y="165100"/>
                  <a:pt x="728133" y="165100"/>
                </a:cubicBezTo>
                <a:lnTo>
                  <a:pt x="791633" y="173566"/>
                </a:lnTo>
                <a:lnTo>
                  <a:pt x="859367" y="160866"/>
                </a:lnTo>
                <a:lnTo>
                  <a:pt x="884767" y="169333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ung 18"/>
          <p:cNvGrpSpPr/>
          <p:nvPr/>
        </p:nvGrpSpPr>
        <p:grpSpPr>
          <a:xfrm>
            <a:off x="5226049" y="3497606"/>
            <a:ext cx="1231900" cy="307777"/>
            <a:chOff x="5226049" y="3497606"/>
            <a:chExt cx="1231900" cy="307777"/>
          </a:xfrm>
        </p:grpSpPr>
        <p:grpSp>
          <p:nvGrpSpPr>
            <p:cNvPr id="5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13" name="Oval 1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Paris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" name="Gruppierung 19"/>
          <p:cNvGrpSpPr/>
          <p:nvPr/>
        </p:nvGrpSpPr>
        <p:grpSpPr>
          <a:xfrm>
            <a:off x="3659717" y="3005812"/>
            <a:ext cx="1261600" cy="307777"/>
            <a:chOff x="4108449" y="3477312"/>
            <a:chExt cx="1261600" cy="307777"/>
          </a:xfrm>
        </p:grpSpPr>
        <p:grpSp>
          <p:nvGrpSpPr>
            <p:cNvPr id="8" name="Gruppierung 36"/>
            <p:cNvGrpSpPr/>
            <p:nvPr/>
          </p:nvGrpSpPr>
          <p:grpSpPr>
            <a:xfrm>
              <a:off x="4108449" y="3477312"/>
              <a:ext cx="1261600" cy="307777"/>
              <a:chOff x="4813300" y="3463357"/>
              <a:chExt cx="1261600" cy="307777"/>
            </a:xfrm>
            <a:noFill/>
          </p:grpSpPr>
          <p:sp>
            <p:nvSpPr>
              <p:cNvPr id="23" name="Oval 2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4813300" y="3463357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400" dirty="0" smtClean="0">
                    <a:solidFill>
                      <a:srgbClr val="143C78"/>
                    </a:solidFill>
                  </a:rPr>
                  <a:t>London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2" name="Gruppierung 24"/>
          <p:cNvGrpSpPr/>
          <p:nvPr/>
        </p:nvGrpSpPr>
        <p:grpSpPr>
          <a:xfrm>
            <a:off x="4138149" y="5047006"/>
            <a:ext cx="1231900" cy="307777"/>
            <a:chOff x="5226049" y="3497606"/>
            <a:chExt cx="1231900" cy="307777"/>
          </a:xfrm>
        </p:grpSpPr>
        <p:grpSp>
          <p:nvGrpSpPr>
            <p:cNvPr id="16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28" name="Oval 27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Madrid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27" name="Oval 26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7" name="Gruppierung 29"/>
          <p:cNvGrpSpPr/>
          <p:nvPr/>
        </p:nvGrpSpPr>
        <p:grpSpPr>
          <a:xfrm>
            <a:off x="3134849" y="5380183"/>
            <a:ext cx="1231900" cy="307777"/>
            <a:chOff x="5226049" y="3497606"/>
            <a:chExt cx="1231900" cy="307777"/>
          </a:xfrm>
        </p:grpSpPr>
        <p:grpSp>
          <p:nvGrpSpPr>
            <p:cNvPr id="18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33" name="Oval 3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Lissabon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2" name="Oval 31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9" name="Gruppierung 34"/>
          <p:cNvGrpSpPr/>
          <p:nvPr/>
        </p:nvGrpSpPr>
        <p:grpSpPr>
          <a:xfrm>
            <a:off x="3666199" y="5733950"/>
            <a:ext cx="1231900" cy="307777"/>
            <a:chOff x="5226049" y="3497606"/>
            <a:chExt cx="1231900" cy="307777"/>
          </a:xfrm>
        </p:grpSpPr>
        <p:grpSp>
          <p:nvGrpSpPr>
            <p:cNvPr id="20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38" name="Oval 37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Cadiz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7" name="Oval 36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1" name="Gruppierung 39"/>
          <p:cNvGrpSpPr/>
          <p:nvPr/>
        </p:nvGrpSpPr>
        <p:grpSpPr>
          <a:xfrm>
            <a:off x="2133716" y="2952762"/>
            <a:ext cx="1253133" cy="307777"/>
            <a:chOff x="4116916" y="3489140"/>
            <a:chExt cx="1253133" cy="307777"/>
          </a:xfrm>
        </p:grpSpPr>
        <p:grpSp>
          <p:nvGrpSpPr>
            <p:cNvPr id="25" name="Gruppierung 36"/>
            <p:cNvGrpSpPr/>
            <p:nvPr/>
          </p:nvGrpSpPr>
          <p:grpSpPr>
            <a:xfrm>
              <a:off x="4116916" y="3489140"/>
              <a:ext cx="1253133" cy="307777"/>
              <a:chOff x="4821767" y="3475185"/>
              <a:chExt cx="1253133" cy="307777"/>
            </a:xfrm>
            <a:noFill/>
          </p:grpSpPr>
          <p:sp>
            <p:nvSpPr>
              <p:cNvPr id="43" name="Oval 4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4821767" y="3475185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400" dirty="0" err="1" smtClean="0">
                    <a:solidFill>
                      <a:srgbClr val="143C78"/>
                    </a:solidFill>
                  </a:rPr>
                  <a:t>Kinsale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42" name="Oval 41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5" name="Freihandform 44"/>
          <p:cNvSpPr/>
          <p:nvPr/>
        </p:nvSpPr>
        <p:spPr>
          <a:xfrm>
            <a:off x="6493933" y="2628900"/>
            <a:ext cx="207434" cy="16933"/>
          </a:xfrm>
          <a:custGeom>
            <a:avLst/>
            <a:gdLst>
              <a:gd name="connsiteX0" fmla="*/ 0 w 207434"/>
              <a:gd name="connsiteY0" fmla="*/ 12700 h 16933"/>
              <a:gd name="connsiteX1" fmla="*/ 50800 w 207434"/>
              <a:gd name="connsiteY1" fmla="*/ 12700 h 16933"/>
              <a:gd name="connsiteX2" fmla="*/ 84667 w 207434"/>
              <a:gd name="connsiteY2" fmla="*/ 0 h 16933"/>
              <a:gd name="connsiteX3" fmla="*/ 114300 w 207434"/>
              <a:gd name="connsiteY3" fmla="*/ 16933 h 16933"/>
              <a:gd name="connsiteX4" fmla="*/ 207434 w 207434"/>
              <a:gd name="connsiteY4" fmla="*/ 0 h 1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34" h="16933">
                <a:moveTo>
                  <a:pt x="0" y="12700"/>
                </a:moveTo>
                <a:lnTo>
                  <a:pt x="50800" y="12700"/>
                </a:lnTo>
                <a:lnTo>
                  <a:pt x="84667" y="0"/>
                </a:lnTo>
                <a:lnTo>
                  <a:pt x="114300" y="16933"/>
                </a:lnTo>
                <a:lnTo>
                  <a:pt x="207434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ung 50"/>
          <p:cNvGrpSpPr/>
          <p:nvPr/>
        </p:nvGrpSpPr>
        <p:grpSpPr>
          <a:xfrm>
            <a:off x="5226050" y="3115117"/>
            <a:ext cx="1231900" cy="307777"/>
            <a:chOff x="5226049" y="3497606"/>
            <a:chExt cx="1231900" cy="307777"/>
          </a:xfrm>
        </p:grpSpPr>
        <p:grpSp>
          <p:nvGrpSpPr>
            <p:cNvPr id="30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54" name="Oval 53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err="1" smtClean="0">
                    <a:solidFill>
                      <a:srgbClr val="143C78"/>
                    </a:solidFill>
                  </a:rPr>
                  <a:t>Gravelines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1" name="Gruppierung 55"/>
          <p:cNvGrpSpPr/>
          <p:nvPr/>
        </p:nvGrpSpPr>
        <p:grpSpPr>
          <a:xfrm>
            <a:off x="3289300" y="4508500"/>
            <a:ext cx="1231900" cy="307777"/>
            <a:chOff x="5226049" y="3497606"/>
            <a:chExt cx="1231900" cy="307777"/>
          </a:xfrm>
        </p:grpSpPr>
        <p:grpSp>
          <p:nvGrpSpPr>
            <p:cNvPr id="35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59" name="Oval 58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La </a:t>
                </a:r>
                <a:r>
                  <a:rPr lang="de-DE" sz="1400" dirty="0" err="1" smtClean="0">
                    <a:solidFill>
                      <a:srgbClr val="143C78"/>
                    </a:solidFill>
                  </a:rPr>
                  <a:t>Coruna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1" name="Freihandform 60"/>
          <p:cNvSpPr/>
          <p:nvPr/>
        </p:nvSpPr>
        <p:spPr>
          <a:xfrm>
            <a:off x="4296833" y="2425700"/>
            <a:ext cx="198967" cy="148167"/>
          </a:xfrm>
          <a:custGeom>
            <a:avLst/>
            <a:gdLst>
              <a:gd name="connsiteX0" fmla="*/ 0 w 198967"/>
              <a:gd name="connsiteY0" fmla="*/ 148167 h 148167"/>
              <a:gd name="connsiteX1" fmla="*/ 25400 w 198967"/>
              <a:gd name="connsiteY1" fmla="*/ 131233 h 148167"/>
              <a:gd name="connsiteX2" fmla="*/ 67734 w 198967"/>
              <a:gd name="connsiteY2" fmla="*/ 97367 h 148167"/>
              <a:gd name="connsiteX3" fmla="*/ 105834 w 198967"/>
              <a:gd name="connsiteY3" fmla="*/ 97367 h 148167"/>
              <a:gd name="connsiteX4" fmla="*/ 131234 w 198967"/>
              <a:gd name="connsiteY4" fmla="*/ 55033 h 148167"/>
              <a:gd name="connsiteX5" fmla="*/ 165100 w 198967"/>
              <a:gd name="connsiteY5" fmla="*/ 59267 h 148167"/>
              <a:gd name="connsiteX6" fmla="*/ 165100 w 198967"/>
              <a:gd name="connsiteY6" fmla="*/ 29633 h 148167"/>
              <a:gd name="connsiteX7" fmla="*/ 198967 w 198967"/>
              <a:gd name="connsiteY7" fmla="*/ 0 h 14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967" h="148167">
                <a:moveTo>
                  <a:pt x="0" y="148167"/>
                </a:moveTo>
                <a:lnTo>
                  <a:pt x="25400" y="131233"/>
                </a:lnTo>
                <a:lnTo>
                  <a:pt x="67734" y="97367"/>
                </a:lnTo>
                <a:lnTo>
                  <a:pt x="105834" y="97367"/>
                </a:lnTo>
                <a:lnTo>
                  <a:pt x="131234" y="55033"/>
                </a:lnTo>
                <a:lnTo>
                  <a:pt x="165100" y="59267"/>
                </a:lnTo>
                <a:lnTo>
                  <a:pt x="165100" y="29633"/>
                </a:lnTo>
                <a:lnTo>
                  <a:pt x="198967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6" name="Gruppierung 61"/>
          <p:cNvGrpSpPr/>
          <p:nvPr/>
        </p:nvGrpSpPr>
        <p:grpSpPr>
          <a:xfrm>
            <a:off x="7103533" y="4768372"/>
            <a:ext cx="1231900" cy="307777"/>
            <a:chOff x="5226049" y="3497606"/>
            <a:chExt cx="1231900" cy="307777"/>
          </a:xfrm>
        </p:grpSpPr>
        <p:grpSp>
          <p:nvGrpSpPr>
            <p:cNvPr id="40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65" name="Oval 64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Rom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64" name="Oval 63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68" name="Bild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123" y="2823680"/>
            <a:ext cx="303553" cy="182132"/>
          </a:xfrm>
          <a:prstGeom prst="rect">
            <a:avLst/>
          </a:prstGeom>
          <a:ln>
            <a:noFill/>
          </a:ln>
        </p:spPr>
      </p:pic>
      <p:pic>
        <p:nvPicPr>
          <p:cNvPr id="69" name="Bild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199" y="4926385"/>
            <a:ext cx="305575" cy="203717"/>
          </a:xfrm>
          <a:prstGeom prst="rect">
            <a:avLst/>
          </a:prstGeom>
        </p:spPr>
      </p:pic>
      <p:sp>
        <p:nvSpPr>
          <p:cNvPr id="70" name="Textfeld 69"/>
          <p:cNvSpPr txBox="1"/>
          <p:nvPr/>
        </p:nvSpPr>
        <p:spPr>
          <a:xfrm>
            <a:off x="6407150" y="3199385"/>
            <a:ext cx="213148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Habsburger Besitz im Heiligen Römischen Reich</a:t>
            </a:r>
            <a:endParaRPr lang="de-DE" sz="1400" dirty="0">
              <a:solidFill>
                <a:srgbClr val="143C78"/>
              </a:solidFill>
            </a:endParaRPr>
          </a:p>
        </p:txBody>
      </p:sp>
      <p:cxnSp>
        <p:nvCxnSpPr>
          <p:cNvPr id="71" name="Gerade Verbindung mit Pfeil 24"/>
          <p:cNvCxnSpPr>
            <a:stCxn id="70" idx="1"/>
          </p:cNvCxnSpPr>
          <p:nvPr/>
        </p:nvCxnSpPr>
        <p:spPr>
          <a:xfrm rot="10800000">
            <a:off x="5832078" y="3409147"/>
            <a:ext cx="575073" cy="51848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grpSp>
        <p:nvGrpSpPr>
          <p:cNvPr id="41" name="Gruppierung 72"/>
          <p:cNvGrpSpPr/>
          <p:nvPr/>
        </p:nvGrpSpPr>
        <p:grpSpPr>
          <a:xfrm>
            <a:off x="3200400" y="4686300"/>
            <a:ext cx="1231900" cy="307777"/>
            <a:chOff x="5226049" y="3497606"/>
            <a:chExt cx="1231900" cy="307777"/>
          </a:xfrm>
        </p:grpSpPr>
        <p:grpSp>
          <p:nvGrpSpPr>
            <p:cNvPr id="46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76" name="Oval 75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7" name="Textfeld 76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err="1" smtClean="0">
                    <a:solidFill>
                      <a:srgbClr val="143C78"/>
                    </a:solidFill>
                  </a:rPr>
                  <a:t>Vigo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7" name="Gruppierung 77"/>
          <p:cNvGrpSpPr/>
          <p:nvPr/>
        </p:nvGrpSpPr>
        <p:grpSpPr>
          <a:xfrm>
            <a:off x="4000549" y="3600694"/>
            <a:ext cx="1231900" cy="307777"/>
            <a:chOff x="5226049" y="3497606"/>
            <a:chExt cx="1231900" cy="307777"/>
          </a:xfrm>
        </p:grpSpPr>
        <p:grpSp>
          <p:nvGrpSpPr>
            <p:cNvPr id="48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81" name="Oval 80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Brest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80" name="Oval 79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83" name="Bild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01" y="2874731"/>
            <a:ext cx="303553" cy="202369"/>
          </a:xfrm>
          <a:prstGeom prst="rect">
            <a:avLst/>
          </a:prstGeom>
        </p:spPr>
      </p:pic>
      <p:pic>
        <p:nvPicPr>
          <p:cNvPr id="84" name="Bild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44" y="4082434"/>
            <a:ext cx="330306" cy="220204"/>
          </a:xfrm>
          <a:prstGeom prst="rect">
            <a:avLst/>
          </a:prstGeom>
        </p:spPr>
      </p:pic>
      <p:grpSp>
        <p:nvGrpSpPr>
          <p:cNvPr id="72" name="Gruppierung 18"/>
          <p:cNvGrpSpPr/>
          <p:nvPr/>
        </p:nvGrpSpPr>
        <p:grpSpPr>
          <a:xfrm>
            <a:off x="157954" y="859356"/>
            <a:ext cx="3053100" cy="3693084"/>
            <a:chOff x="2211376" y="-4229239"/>
            <a:chExt cx="3381549" cy="3690992"/>
          </a:xfrm>
        </p:grpSpPr>
        <p:sp>
          <p:nvSpPr>
            <p:cNvPr id="73" name="Textfeld 72"/>
            <p:cNvSpPr txBox="1"/>
            <p:nvPr/>
          </p:nvSpPr>
          <p:spPr>
            <a:xfrm>
              <a:off x="2211376" y="-4229239"/>
              <a:ext cx="3200094" cy="73824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1589: Die Englischen Armada scheitert mit Angriffen auf La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Coruna</a:t>
              </a:r>
              <a:r>
                <a:rPr lang="de-DE" sz="1400" dirty="0" smtClean="0">
                  <a:solidFill>
                    <a:srgbClr val="660032"/>
                  </a:solidFill>
                </a:rPr>
                <a:t>, Lissabon &amp; die spanische Goldflotte</a:t>
              </a:r>
            </a:p>
          </p:txBody>
        </p:sp>
        <p:cxnSp>
          <p:nvCxnSpPr>
            <p:cNvPr id="74" name="Gerade Verbindung mit Pfeil 24"/>
            <p:cNvCxnSpPr>
              <a:endCxn id="73" idx="2"/>
            </p:cNvCxnSpPr>
            <p:nvPr/>
          </p:nvCxnSpPr>
          <p:spPr>
            <a:xfrm rot="16200000" flipV="1">
              <a:off x="3225801" y="-2905372"/>
              <a:ext cx="2952746" cy="178150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6" name="Gruppierung 18"/>
          <p:cNvGrpSpPr/>
          <p:nvPr/>
        </p:nvGrpSpPr>
        <p:grpSpPr>
          <a:xfrm>
            <a:off x="3719048" y="985743"/>
            <a:ext cx="3302001" cy="2705440"/>
            <a:chOff x="2122215" y="-4610569"/>
            <a:chExt cx="3657226" cy="2703904"/>
          </a:xfrm>
        </p:grpSpPr>
        <p:sp>
          <p:nvSpPr>
            <p:cNvPr id="87" name="Textfeld 86"/>
            <p:cNvSpPr txBox="1"/>
            <p:nvPr/>
          </p:nvSpPr>
          <p:spPr>
            <a:xfrm>
              <a:off x="2122215" y="-4610569"/>
              <a:ext cx="3657226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1590: Spanier bringen die Bretagne mit Ausnahme von Brest unter ihre Kontrolle</a:t>
              </a:r>
            </a:p>
          </p:txBody>
        </p:sp>
        <p:cxnSp>
          <p:nvCxnSpPr>
            <p:cNvPr id="88" name="Gerade Verbindung mit Pfeil 24"/>
            <p:cNvCxnSpPr>
              <a:stCxn id="87" idx="2"/>
            </p:cNvCxnSpPr>
            <p:nvPr/>
          </p:nvCxnSpPr>
          <p:spPr>
            <a:xfrm rot="5400000">
              <a:off x="2273935" y="-3583559"/>
              <a:ext cx="2180982" cy="117280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9" name="Gruppierung 18"/>
          <p:cNvGrpSpPr/>
          <p:nvPr/>
        </p:nvGrpSpPr>
        <p:grpSpPr>
          <a:xfrm>
            <a:off x="157953" y="5510581"/>
            <a:ext cx="3415211" cy="738664"/>
            <a:chOff x="2211375" y="-4229233"/>
            <a:chExt cx="5577847" cy="738245"/>
          </a:xfrm>
        </p:grpSpPr>
        <p:sp>
          <p:nvSpPr>
            <p:cNvPr id="90" name="Textfeld 89"/>
            <p:cNvSpPr txBox="1"/>
            <p:nvPr/>
          </p:nvSpPr>
          <p:spPr>
            <a:xfrm>
              <a:off x="2211375" y="-4229233"/>
              <a:ext cx="3657226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1590: Erfolgreiche englisch-niederländische Kampagne gegen Cadiz</a:t>
              </a:r>
            </a:p>
          </p:txBody>
        </p:sp>
        <p:cxnSp>
          <p:nvCxnSpPr>
            <p:cNvPr id="91" name="Gerade Verbindung mit Pfeil 24"/>
            <p:cNvCxnSpPr>
              <a:endCxn id="90" idx="3"/>
            </p:cNvCxnSpPr>
            <p:nvPr/>
          </p:nvCxnSpPr>
          <p:spPr>
            <a:xfrm rot="10800000">
              <a:off x="5868601" y="-3860110"/>
              <a:ext cx="1920621" cy="3351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2" name="Gruppierung 18"/>
          <p:cNvGrpSpPr/>
          <p:nvPr/>
        </p:nvGrpSpPr>
        <p:grpSpPr>
          <a:xfrm>
            <a:off x="5202772" y="2468392"/>
            <a:ext cx="3700331" cy="857895"/>
            <a:chOff x="861857" y="-4229236"/>
            <a:chExt cx="5006744" cy="857409"/>
          </a:xfrm>
        </p:grpSpPr>
        <p:sp>
          <p:nvSpPr>
            <p:cNvPr id="93" name="Textfeld 92"/>
            <p:cNvSpPr txBox="1"/>
            <p:nvPr/>
          </p:nvSpPr>
          <p:spPr>
            <a:xfrm>
              <a:off x="2211375" y="-4229236"/>
              <a:ext cx="3657226" cy="30760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1596: Spanier nehmen Calais ein</a:t>
              </a:r>
            </a:p>
          </p:txBody>
        </p:sp>
        <p:cxnSp>
          <p:nvCxnSpPr>
            <p:cNvPr id="94" name="Gerade Verbindung mit Pfeil 24"/>
            <p:cNvCxnSpPr>
              <a:endCxn id="93" idx="1"/>
            </p:cNvCxnSpPr>
            <p:nvPr/>
          </p:nvCxnSpPr>
          <p:spPr>
            <a:xfrm flipV="1">
              <a:off x="861857" y="-4075435"/>
              <a:ext cx="1349519" cy="70360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110" name="Gerade Verbindung mit Pfeil 109"/>
          <p:cNvCxnSpPr/>
          <p:nvPr/>
        </p:nvCxnSpPr>
        <p:spPr>
          <a:xfrm rot="5400000" flipH="1" flipV="1">
            <a:off x="3144215" y="3724880"/>
            <a:ext cx="972646" cy="682476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mit Pfeil 111"/>
          <p:cNvCxnSpPr/>
          <p:nvPr/>
        </p:nvCxnSpPr>
        <p:spPr>
          <a:xfrm rot="5400000" flipH="1" flipV="1">
            <a:off x="2626684" y="4972981"/>
            <a:ext cx="928705" cy="87626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5" name="Bild 1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3" y="3586506"/>
            <a:ext cx="2380199" cy="1460685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19" name="Bild 1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8833" y="3186478"/>
            <a:ext cx="1795199" cy="2465406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78" name="Gruppierung 18"/>
          <p:cNvGrpSpPr/>
          <p:nvPr/>
        </p:nvGrpSpPr>
        <p:grpSpPr>
          <a:xfrm>
            <a:off x="4144549" y="5380183"/>
            <a:ext cx="4394085" cy="869062"/>
            <a:chOff x="1820652" y="-1331142"/>
            <a:chExt cx="4866795" cy="868569"/>
          </a:xfrm>
        </p:grpSpPr>
        <p:cxnSp>
          <p:nvCxnSpPr>
            <p:cNvPr id="85" name="Gerade Verbindung mit Pfeil 24"/>
            <p:cNvCxnSpPr>
              <a:endCxn id="79" idx="1"/>
            </p:cNvCxnSpPr>
            <p:nvPr/>
          </p:nvCxnSpPr>
          <p:spPr>
            <a:xfrm>
              <a:off x="1820652" y="-1331142"/>
              <a:ext cx="1051467" cy="49944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  <p:sp>
          <p:nvSpPr>
            <p:cNvPr id="79" name="Textfeld 78"/>
            <p:cNvSpPr txBox="1"/>
            <p:nvPr/>
          </p:nvSpPr>
          <p:spPr>
            <a:xfrm>
              <a:off x="2872119" y="-1200818"/>
              <a:ext cx="3815328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Ab 1590: Spanien modernisiert seine Flotte, führt ein effektives Konvoi-System im Atlantik ein &amp; kann die Seeherrschaft sichern</a:t>
              </a:r>
            </a:p>
          </p:txBody>
        </p:sp>
      </p:grpSp>
      <p:sp>
        <p:nvSpPr>
          <p:cNvPr id="124" name="Textfeld 123"/>
          <p:cNvSpPr txBox="1"/>
          <p:nvPr/>
        </p:nvSpPr>
        <p:spPr>
          <a:xfrm>
            <a:off x="5370048" y="1729188"/>
            <a:ext cx="3168585" cy="5232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1595 – 1596: Drake &amp; Hawkins sterben auf einer Expedition gegen Mittelamerika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921993"/>
            <a:ext cx="8229601" cy="5281957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Ende des Krieges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9" name="Freihandform 8"/>
          <p:cNvSpPr/>
          <p:nvPr/>
        </p:nvSpPr>
        <p:spPr>
          <a:xfrm>
            <a:off x="5219700" y="3289300"/>
            <a:ext cx="984250" cy="1371600"/>
          </a:xfrm>
          <a:custGeom>
            <a:avLst/>
            <a:gdLst>
              <a:gd name="connsiteX0" fmla="*/ 933450 w 984250"/>
              <a:gd name="connsiteY0" fmla="*/ 1371600 h 1371600"/>
              <a:gd name="connsiteX1" fmla="*/ 901700 w 984250"/>
              <a:gd name="connsiteY1" fmla="*/ 1308100 h 1371600"/>
              <a:gd name="connsiteX2" fmla="*/ 819150 w 984250"/>
              <a:gd name="connsiteY2" fmla="*/ 1308100 h 1371600"/>
              <a:gd name="connsiteX3" fmla="*/ 762000 w 984250"/>
              <a:gd name="connsiteY3" fmla="*/ 1276350 h 1371600"/>
              <a:gd name="connsiteX4" fmla="*/ 742950 w 984250"/>
              <a:gd name="connsiteY4" fmla="*/ 1244600 h 1371600"/>
              <a:gd name="connsiteX5" fmla="*/ 781050 w 984250"/>
              <a:gd name="connsiteY5" fmla="*/ 1187450 h 1371600"/>
              <a:gd name="connsiteX6" fmla="*/ 704850 w 984250"/>
              <a:gd name="connsiteY6" fmla="*/ 1136650 h 1371600"/>
              <a:gd name="connsiteX7" fmla="*/ 717550 w 984250"/>
              <a:gd name="connsiteY7" fmla="*/ 1035050 h 1371600"/>
              <a:gd name="connsiteX8" fmla="*/ 692150 w 984250"/>
              <a:gd name="connsiteY8" fmla="*/ 965200 h 1371600"/>
              <a:gd name="connsiteX9" fmla="*/ 749300 w 984250"/>
              <a:gd name="connsiteY9" fmla="*/ 863600 h 1371600"/>
              <a:gd name="connsiteX10" fmla="*/ 749300 w 984250"/>
              <a:gd name="connsiteY10" fmla="*/ 863600 h 1371600"/>
              <a:gd name="connsiteX11" fmla="*/ 781050 w 984250"/>
              <a:gd name="connsiteY11" fmla="*/ 806450 h 1371600"/>
              <a:gd name="connsiteX12" fmla="*/ 831850 w 984250"/>
              <a:gd name="connsiteY12" fmla="*/ 768350 h 1371600"/>
              <a:gd name="connsiteX13" fmla="*/ 831850 w 984250"/>
              <a:gd name="connsiteY13" fmla="*/ 730250 h 1371600"/>
              <a:gd name="connsiteX14" fmla="*/ 869950 w 984250"/>
              <a:gd name="connsiteY14" fmla="*/ 723900 h 1371600"/>
              <a:gd name="connsiteX15" fmla="*/ 927100 w 984250"/>
              <a:gd name="connsiteY15" fmla="*/ 711200 h 1371600"/>
              <a:gd name="connsiteX16" fmla="*/ 927100 w 984250"/>
              <a:gd name="connsiteY16" fmla="*/ 711200 h 1371600"/>
              <a:gd name="connsiteX17" fmla="*/ 908050 w 984250"/>
              <a:gd name="connsiteY17" fmla="*/ 654050 h 1371600"/>
              <a:gd name="connsiteX18" fmla="*/ 958850 w 984250"/>
              <a:gd name="connsiteY18" fmla="*/ 647700 h 1371600"/>
              <a:gd name="connsiteX19" fmla="*/ 958850 w 984250"/>
              <a:gd name="connsiteY19" fmla="*/ 552450 h 1371600"/>
              <a:gd name="connsiteX20" fmla="*/ 984250 w 984250"/>
              <a:gd name="connsiteY20" fmla="*/ 514350 h 1371600"/>
              <a:gd name="connsiteX21" fmla="*/ 965200 w 984250"/>
              <a:gd name="connsiteY21" fmla="*/ 450850 h 1371600"/>
              <a:gd name="connsiteX22" fmla="*/ 965200 w 984250"/>
              <a:gd name="connsiteY22" fmla="*/ 450850 h 1371600"/>
              <a:gd name="connsiteX23" fmla="*/ 882650 w 984250"/>
              <a:gd name="connsiteY23" fmla="*/ 381000 h 1371600"/>
              <a:gd name="connsiteX24" fmla="*/ 869950 w 984250"/>
              <a:gd name="connsiteY24" fmla="*/ 342900 h 1371600"/>
              <a:gd name="connsiteX25" fmla="*/ 825500 w 984250"/>
              <a:gd name="connsiteY25" fmla="*/ 311150 h 1371600"/>
              <a:gd name="connsiteX26" fmla="*/ 762000 w 984250"/>
              <a:gd name="connsiteY26" fmla="*/ 273050 h 1371600"/>
              <a:gd name="connsiteX27" fmla="*/ 762000 w 984250"/>
              <a:gd name="connsiteY27" fmla="*/ 273050 h 1371600"/>
              <a:gd name="connsiteX28" fmla="*/ 647700 w 984250"/>
              <a:gd name="connsiteY28" fmla="*/ 273050 h 1371600"/>
              <a:gd name="connsiteX29" fmla="*/ 584200 w 984250"/>
              <a:gd name="connsiteY29" fmla="*/ 273050 h 1371600"/>
              <a:gd name="connsiteX30" fmla="*/ 533400 w 984250"/>
              <a:gd name="connsiteY30" fmla="*/ 254000 h 1371600"/>
              <a:gd name="connsiteX31" fmla="*/ 444500 w 984250"/>
              <a:gd name="connsiteY31" fmla="*/ 254000 h 1371600"/>
              <a:gd name="connsiteX32" fmla="*/ 349250 w 984250"/>
              <a:gd name="connsiteY32" fmla="*/ 234950 h 1371600"/>
              <a:gd name="connsiteX33" fmla="*/ 349250 w 984250"/>
              <a:gd name="connsiteY33" fmla="*/ 234950 h 1371600"/>
              <a:gd name="connsiteX34" fmla="*/ 279400 w 984250"/>
              <a:gd name="connsiteY34" fmla="*/ 190500 h 1371600"/>
              <a:gd name="connsiteX35" fmla="*/ 171450 w 984250"/>
              <a:gd name="connsiteY35" fmla="*/ 190500 h 1371600"/>
              <a:gd name="connsiteX36" fmla="*/ 114300 w 984250"/>
              <a:gd name="connsiteY36" fmla="*/ 146050 h 1371600"/>
              <a:gd name="connsiteX37" fmla="*/ 63500 w 984250"/>
              <a:gd name="connsiteY37" fmla="*/ 146050 h 1371600"/>
              <a:gd name="connsiteX38" fmla="*/ 19050 w 984250"/>
              <a:gd name="connsiteY38" fmla="*/ 114300 h 1371600"/>
              <a:gd name="connsiteX39" fmla="*/ 6350 w 984250"/>
              <a:gd name="connsiteY39" fmla="*/ 63500 h 1371600"/>
              <a:gd name="connsiteX40" fmla="*/ 0 w 984250"/>
              <a:gd name="connsiteY4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4250" h="1371600">
                <a:moveTo>
                  <a:pt x="933450" y="1371600"/>
                </a:moveTo>
                <a:lnTo>
                  <a:pt x="901700" y="1308100"/>
                </a:lnTo>
                <a:lnTo>
                  <a:pt x="819150" y="1308100"/>
                </a:lnTo>
                <a:lnTo>
                  <a:pt x="762000" y="1276350"/>
                </a:lnTo>
                <a:lnTo>
                  <a:pt x="742950" y="1244600"/>
                </a:lnTo>
                <a:lnTo>
                  <a:pt x="781050" y="1187450"/>
                </a:lnTo>
                <a:lnTo>
                  <a:pt x="704850" y="1136650"/>
                </a:lnTo>
                <a:lnTo>
                  <a:pt x="717550" y="1035050"/>
                </a:lnTo>
                <a:lnTo>
                  <a:pt x="692150" y="965200"/>
                </a:lnTo>
                <a:lnTo>
                  <a:pt x="749300" y="863600"/>
                </a:lnTo>
                <a:lnTo>
                  <a:pt x="749300" y="863600"/>
                </a:lnTo>
                <a:lnTo>
                  <a:pt x="781050" y="806450"/>
                </a:lnTo>
                <a:lnTo>
                  <a:pt x="831850" y="768350"/>
                </a:lnTo>
                <a:lnTo>
                  <a:pt x="831850" y="730250"/>
                </a:lnTo>
                <a:lnTo>
                  <a:pt x="869950" y="723900"/>
                </a:lnTo>
                <a:lnTo>
                  <a:pt x="927100" y="711200"/>
                </a:lnTo>
                <a:lnTo>
                  <a:pt x="927100" y="711200"/>
                </a:lnTo>
                <a:lnTo>
                  <a:pt x="908050" y="654050"/>
                </a:lnTo>
                <a:lnTo>
                  <a:pt x="958850" y="647700"/>
                </a:lnTo>
                <a:lnTo>
                  <a:pt x="958850" y="552450"/>
                </a:lnTo>
                <a:lnTo>
                  <a:pt x="984250" y="514350"/>
                </a:lnTo>
                <a:lnTo>
                  <a:pt x="965200" y="450850"/>
                </a:lnTo>
                <a:lnTo>
                  <a:pt x="965200" y="450850"/>
                </a:lnTo>
                <a:lnTo>
                  <a:pt x="882650" y="381000"/>
                </a:lnTo>
                <a:lnTo>
                  <a:pt x="869950" y="342900"/>
                </a:lnTo>
                <a:lnTo>
                  <a:pt x="825500" y="311150"/>
                </a:lnTo>
                <a:lnTo>
                  <a:pt x="762000" y="273050"/>
                </a:lnTo>
                <a:lnTo>
                  <a:pt x="762000" y="273050"/>
                </a:lnTo>
                <a:lnTo>
                  <a:pt x="647700" y="273050"/>
                </a:lnTo>
                <a:lnTo>
                  <a:pt x="584200" y="273050"/>
                </a:lnTo>
                <a:lnTo>
                  <a:pt x="533400" y="254000"/>
                </a:lnTo>
                <a:lnTo>
                  <a:pt x="444500" y="254000"/>
                </a:lnTo>
                <a:lnTo>
                  <a:pt x="349250" y="234950"/>
                </a:lnTo>
                <a:lnTo>
                  <a:pt x="349250" y="234950"/>
                </a:lnTo>
                <a:lnTo>
                  <a:pt x="279400" y="190500"/>
                </a:lnTo>
                <a:lnTo>
                  <a:pt x="171450" y="190500"/>
                </a:lnTo>
                <a:lnTo>
                  <a:pt x="114300" y="146050"/>
                </a:lnTo>
                <a:lnTo>
                  <a:pt x="63500" y="146050"/>
                </a:lnTo>
                <a:lnTo>
                  <a:pt x="19050" y="114300"/>
                </a:lnTo>
                <a:lnTo>
                  <a:pt x="6350" y="63500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5575300" y="2863850"/>
            <a:ext cx="615950" cy="419100"/>
          </a:xfrm>
          <a:custGeom>
            <a:avLst/>
            <a:gdLst>
              <a:gd name="connsiteX0" fmla="*/ 596900 w 615950"/>
              <a:gd name="connsiteY0" fmla="*/ 0 h 419100"/>
              <a:gd name="connsiteX1" fmla="*/ 615950 w 615950"/>
              <a:gd name="connsiteY1" fmla="*/ 57150 h 419100"/>
              <a:gd name="connsiteX2" fmla="*/ 584200 w 615950"/>
              <a:gd name="connsiteY2" fmla="*/ 120650 h 419100"/>
              <a:gd name="connsiteX3" fmla="*/ 584200 w 615950"/>
              <a:gd name="connsiteY3" fmla="*/ 120650 h 419100"/>
              <a:gd name="connsiteX4" fmla="*/ 520700 w 615950"/>
              <a:gd name="connsiteY4" fmla="*/ 133350 h 419100"/>
              <a:gd name="connsiteX5" fmla="*/ 533400 w 615950"/>
              <a:gd name="connsiteY5" fmla="*/ 177800 h 419100"/>
              <a:gd name="connsiteX6" fmla="*/ 565150 w 615950"/>
              <a:gd name="connsiteY6" fmla="*/ 215900 h 419100"/>
              <a:gd name="connsiteX7" fmla="*/ 565150 w 615950"/>
              <a:gd name="connsiteY7" fmla="*/ 215900 h 419100"/>
              <a:gd name="connsiteX8" fmla="*/ 539750 w 615950"/>
              <a:gd name="connsiteY8" fmla="*/ 247650 h 419100"/>
              <a:gd name="connsiteX9" fmla="*/ 495300 w 615950"/>
              <a:gd name="connsiteY9" fmla="*/ 260350 h 419100"/>
              <a:gd name="connsiteX10" fmla="*/ 444500 w 615950"/>
              <a:gd name="connsiteY10" fmla="*/ 266700 h 419100"/>
              <a:gd name="connsiteX11" fmla="*/ 444500 w 615950"/>
              <a:gd name="connsiteY11" fmla="*/ 266700 h 419100"/>
              <a:gd name="connsiteX12" fmla="*/ 387350 w 615950"/>
              <a:gd name="connsiteY12" fmla="*/ 298450 h 419100"/>
              <a:gd name="connsiteX13" fmla="*/ 425450 w 615950"/>
              <a:gd name="connsiteY13" fmla="*/ 381000 h 419100"/>
              <a:gd name="connsiteX14" fmla="*/ 381000 w 615950"/>
              <a:gd name="connsiteY14" fmla="*/ 419100 h 419100"/>
              <a:gd name="connsiteX15" fmla="*/ 323850 w 615950"/>
              <a:gd name="connsiteY15" fmla="*/ 400050 h 419100"/>
              <a:gd name="connsiteX16" fmla="*/ 298450 w 615950"/>
              <a:gd name="connsiteY16" fmla="*/ 368300 h 419100"/>
              <a:gd name="connsiteX17" fmla="*/ 241300 w 615950"/>
              <a:gd name="connsiteY17" fmla="*/ 368300 h 419100"/>
              <a:gd name="connsiteX18" fmla="*/ 196850 w 615950"/>
              <a:gd name="connsiteY18" fmla="*/ 342900 h 419100"/>
              <a:gd name="connsiteX19" fmla="*/ 120650 w 615950"/>
              <a:gd name="connsiteY19" fmla="*/ 342900 h 419100"/>
              <a:gd name="connsiteX20" fmla="*/ 50800 w 615950"/>
              <a:gd name="connsiteY20" fmla="*/ 374650 h 419100"/>
              <a:gd name="connsiteX21" fmla="*/ 0 w 615950"/>
              <a:gd name="connsiteY21" fmla="*/ 368300 h 419100"/>
              <a:gd name="connsiteX22" fmla="*/ 0 w 615950"/>
              <a:gd name="connsiteY22" fmla="*/ 298450 h 419100"/>
              <a:gd name="connsiteX23" fmla="*/ 0 w 615950"/>
              <a:gd name="connsiteY23" fmla="*/ 29845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5950" h="419100">
                <a:moveTo>
                  <a:pt x="596900" y="0"/>
                </a:moveTo>
                <a:lnTo>
                  <a:pt x="615950" y="57150"/>
                </a:lnTo>
                <a:lnTo>
                  <a:pt x="584200" y="120650"/>
                </a:lnTo>
                <a:lnTo>
                  <a:pt x="584200" y="120650"/>
                </a:lnTo>
                <a:lnTo>
                  <a:pt x="520700" y="133350"/>
                </a:lnTo>
                <a:lnTo>
                  <a:pt x="533400" y="177800"/>
                </a:lnTo>
                <a:lnTo>
                  <a:pt x="565150" y="215900"/>
                </a:lnTo>
                <a:lnTo>
                  <a:pt x="565150" y="215900"/>
                </a:lnTo>
                <a:lnTo>
                  <a:pt x="539750" y="247650"/>
                </a:lnTo>
                <a:lnTo>
                  <a:pt x="495300" y="260350"/>
                </a:lnTo>
                <a:lnTo>
                  <a:pt x="444500" y="266700"/>
                </a:lnTo>
                <a:lnTo>
                  <a:pt x="444500" y="266700"/>
                </a:lnTo>
                <a:lnTo>
                  <a:pt x="387350" y="298450"/>
                </a:lnTo>
                <a:lnTo>
                  <a:pt x="425450" y="381000"/>
                </a:lnTo>
                <a:lnTo>
                  <a:pt x="381000" y="419100"/>
                </a:lnTo>
                <a:lnTo>
                  <a:pt x="323850" y="400050"/>
                </a:lnTo>
                <a:lnTo>
                  <a:pt x="298450" y="368300"/>
                </a:lnTo>
                <a:lnTo>
                  <a:pt x="241300" y="368300"/>
                </a:lnTo>
                <a:lnTo>
                  <a:pt x="196850" y="342900"/>
                </a:lnTo>
                <a:lnTo>
                  <a:pt x="120650" y="342900"/>
                </a:lnTo>
                <a:lnTo>
                  <a:pt x="50800" y="374650"/>
                </a:lnTo>
                <a:lnTo>
                  <a:pt x="0" y="368300"/>
                </a:lnTo>
                <a:lnTo>
                  <a:pt x="0" y="298450"/>
                </a:lnTo>
                <a:lnTo>
                  <a:pt x="0" y="2984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4533900" y="4682067"/>
            <a:ext cx="884767" cy="173566"/>
          </a:xfrm>
          <a:custGeom>
            <a:avLst/>
            <a:gdLst>
              <a:gd name="connsiteX0" fmla="*/ 0 w 884767"/>
              <a:gd name="connsiteY0" fmla="*/ 0 h 173566"/>
              <a:gd name="connsiteX1" fmla="*/ 42333 w 884767"/>
              <a:gd name="connsiteY1" fmla="*/ 25400 h 173566"/>
              <a:gd name="connsiteX2" fmla="*/ 76200 w 884767"/>
              <a:gd name="connsiteY2" fmla="*/ 42333 h 173566"/>
              <a:gd name="connsiteX3" fmla="*/ 76200 w 884767"/>
              <a:gd name="connsiteY3" fmla="*/ 42333 h 173566"/>
              <a:gd name="connsiteX4" fmla="*/ 118533 w 884767"/>
              <a:gd name="connsiteY4" fmla="*/ 71966 h 173566"/>
              <a:gd name="connsiteX5" fmla="*/ 186267 w 884767"/>
              <a:gd name="connsiteY5" fmla="*/ 80433 h 173566"/>
              <a:gd name="connsiteX6" fmla="*/ 215900 w 884767"/>
              <a:gd name="connsiteY6" fmla="*/ 105833 h 173566"/>
              <a:gd name="connsiteX7" fmla="*/ 262467 w 884767"/>
              <a:gd name="connsiteY7" fmla="*/ 105833 h 173566"/>
              <a:gd name="connsiteX8" fmla="*/ 309033 w 884767"/>
              <a:gd name="connsiteY8" fmla="*/ 105833 h 173566"/>
              <a:gd name="connsiteX9" fmla="*/ 334433 w 884767"/>
              <a:gd name="connsiteY9" fmla="*/ 131233 h 173566"/>
              <a:gd name="connsiteX10" fmla="*/ 410633 w 884767"/>
              <a:gd name="connsiteY10" fmla="*/ 131233 h 173566"/>
              <a:gd name="connsiteX11" fmla="*/ 461433 w 884767"/>
              <a:gd name="connsiteY11" fmla="*/ 131233 h 173566"/>
              <a:gd name="connsiteX12" fmla="*/ 461433 w 884767"/>
              <a:gd name="connsiteY12" fmla="*/ 105833 h 173566"/>
              <a:gd name="connsiteX13" fmla="*/ 508000 w 884767"/>
              <a:gd name="connsiteY13" fmla="*/ 105833 h 173566"/>
              <a:gd name="connsiteX14" fmla="*/ 558800 w 884767"/>
              <a:gd name="connsiteY14" fmla="*/ 122766 h 173566"/>
              <a:gd name="connsiteX15" fmla="*/ 601133 w 884767"/>
              <a:gd name="connsiteY15" fmla="*/ 135466 h 173566"/>
              <a:gd name="connsiteX16" fmla="*/ 630767 w 884767"/>
              <a:gd name="connsiteY16" fmla="*/ 160866 h 173566"/>
              <a:gd name="connsiteX17" fmla="*/ 694267 w 884767"/>
              <a:gd name="connsiteY17" fmla="*/ 160866 h 173566"/>
              <a:gd name="connsiteX18" fmla="*/ 728133 w 884767"/>
              <a:gd name="connsiteY18" fmla="*/ 165100 h 173566"/>
              <a:gd name="connsiteX19" fmla="*/ 791633 w 884767"/>
              <a:gd name="connsiteY19" fmla="*/ 173566 h 173566"/>
              <a:gd name="connsiteX20" fmla="*/ 859367 w 884767"/>
              <a:gd name="connsiteY20" fmla="*/ 160866 h 173566"/>
              <a:gd name="connsiteX21" fmla="*/ 884767 w 884767"/>
              <a:gd name="connsiteY21" fmla="*/ 169333 h 17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84767" h="173566">
                <a:moveTo>
                  <a:pt x="0" y="0"/>
                </a:moveTo>
                <a:lnTo>
                  <a:pt x="42333" y="25400"/>
                </a:lnTo>
                <a:lnTo>
                  <a:pt x="76200" y="42333"/>
                </a:lnTo>
                <a:lnTo>
                  <a:pt x="76200" y="42333"/>
                </a:lnTo>
                <a:lnTo>
                  <a:pt x="118533" y="71966"/>
                </a:lnTo>
                <a:lnTo>
                  <a:pt x="186267" y="80433"/>
                </a:lnTo>
                <a:lnTo>
                  <a:pt x="215900" y="105833"/>
                </a:lnTo>
                <a:lnTo>
                  <a:pt x="262467" y="105833"/>
                </a:lnTo>
                <a:lnTo>
                  <a:pt x="309033" y="105833"/>
                </a:lnTo>
                <a:lnTo>
                  <a:pt x="334433" y="131233"/>
                </a:lnTo>
                <a:lnTo>
                  <a:pt x="410633" y="131233"/>
                </a:lnTo>
                <a:lnTo>
                  <a:pt x="461433" y="131233"/>
                </a:lnTo>
                <a:lnTo>
                  <a:pt x="461433" y="105833"/>
                </a:lnTo>
                <a:lnTo>
                  <a:pt x="508000" y="105833"/>
                </a:lnTo>
                <a:lnTo>
                  <a:pt x="558800" y="122766"/>
                </a:lnTo>
                <a:lnTo>
                  <a:pt x="601133" y="135466"/>
                </a:lnTo>
                <a:lnTo>
                  <a:pt x="630767" y="160866"/>
                </a:lnTo>
                <a:lnTo>
                  <a:pt x="694267" y="160866"/>
                </a:lnTo>
                <a:cubicBezTo>
                  <a:pt x="725297" y="165300"/>
                  <a:pt x="713922" y="165100"/>
                  <a:pt x="728133" y="165100"/>
                </a:cubicBezTo>
                <a:lnTo>
                  <a:pt x="791633" y="173566"/>
                </a:lnTo>
                <a:lnTo>
                  <a:pt x="859367" y="160866"/>
                </a:lnTo>
                <a:lnTo>
                  <a:pt x="884767" y="169333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ung 18"/>
          <p:cNvGrpSpPr/>
          <p:nvPr/>
        </p:nvGrpSpPr>
        <p:grpSpPr>
          <a:xfrm>
            <a:off x="5226049" y="3497606"/>
            <a:ext cx="1231900" cy="307777"/>
            <a:chOff x="5226049" y="3497606"/>
            <a:chExt cx="1231900" cy="307777"/>
          </a:xfrm>
        </p:grpSpPr>
        <p:grpSp>
          <p:nvGrpSpPr>
            <p:cNvPr id="5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13" name="Oval 1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Paris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" name="Gruppierung 19"/>
          <p:cNvGrpSpPr/>
          <p:nvPr/>
        </p:nvGrpSpPr>
        <p:grpSpPr>
          <a:xfrm>
            <a:off x="3659717" y="3005812"/>
            <a:ext cx="1261600" cy="307777"/>
            <a:chOff x="4108449" y="3477312"/>
            <a:chExt cx="1261600" cy="307777"/>
          </a:xfrm>
        </p:grpSpPr>
        <p:grpSp>
          <p:nvGrpSpPr>
            <p:cNvPr id="8" name="Gruppierung 36"/>
            <p:cNvGrpSpPr/>
            <p:nvPr/>
          </p:nvGrpSpPr>
          <p:grpSpPr>
            <a:xfrm>
              <a:off x="4108449" y="3477312"/>
              <a:ext cx="1261600" cy="307777"/>
              <a:chOff x="4813300" y="3463357"/>
              <a:chExt cx="1261600" cy="307777"/>
            </a:xfrm>
            <a:noFill/>
          </p:grpSpPr>
          <p:sp>
            <p:nvSpPr>
              <p:cNvPr id="23" name="Oval 2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4813300" y="3463357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400" dirty="0" smtClean="0">
                    <a:solidFill>
                      <a:srgbClr val="143C78"/>
                    </a:solidFill>
                  </a:rPr>
                  <a:t>London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2" name="Gruppierung 24"/>
          <p:cNvGrpSpPr/>
          <p:nvPr/>
        </p:nvGrpSpPr>
        <p:grpSpPr>
          <a:xfrm>
            <a:off x="4138149" y="5047006"/>
            <a:ext cx="1231900" cy="307777"/>
            <a:chOff x="5226049" y="3497606"/>
            <a:chExt cx="1231900" cy="307777"/>
          </a:xfrm>
        </p:grpSpPr>
        <p:grpSp>
          <p:nvGrpSpPr>
            <p:cNvPr id="16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28" name="Oval 27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Madrid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27" name="Oval 26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7" name="Gruppierung 29"/>
          <p:cNvGrpSpPr/>
          <p:nvPr/>
        </p:nvGrpSpPr>
        <p:grpSpPr>
          <a:xfrm>
            <a:off x="3134849" y="5380183"/>
            <a:ext cx="1231900" cy="307777"/>
            <a:chOff x="5226049" y="3497606"/>
            <a:chExt cx="1231900" cy="307777"/>
          </a:xfrm>
        </p:grpSpPr>
        <p:grpSp>
          <p:nvGrpSpPr>
            <p:cNvPr id="18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33" name="Oval 3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Lissabon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2" name="Oval 31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9" name="Gruppierung 34"/>
          <p:cNvGrpSpPr/>
          <p:nvPr/>
        </p:nvGrpSpPr>
        <p:grpSpPr>
          <a:xfrm>
            <a:off x="3666199" y="5733950"/>
            <a:ext cx="1231900" cy="307777"/>
            <a:chOff x="5226049" y="3497606"/>
            <a:chExt cx="1231900" cy="307777"/>
          </a:xfrm>
        </p:grpSpPr>
        <p:grpSp>
          <p:nvGrpSpPr>
            <p:cNvPr id="20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38" name="Oval 37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Cadiz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7" name="Oval 36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1" name="Gruppierung 39"/>
          <p:cNvGrpSpPr/>
          <p:nvPr/>
        </p:nvGrpSpPr>
        <p:grpSpPr>
          <a:xfrm>
            <a:off x="2133716" y="2952762"/>
            <a:ext cx="1253133" cy="307777"/>
            <a:chOff x="4116916" y="3489140"/>
            <a:chExt cx="1253133" cy="307777"/>
          </a:xfrm>
        </p:grpSpPr>
        <p:grpSp>
          <p:nvGrpSpPr>
            <p:cNvPr id="25" name="Gruppierung 36"/>
            <p:cNvGrpSpPr/>
            <p:nvPr/>
          </p:nvGrpSpPr>
          <p:grpSpPr>
            <a:xfrm>
              <a:off x="4116916" y="3489140"/>
              <a:ext cx="1253133" cy="307777"/>
              <a:chOff x="4821767" y="3475185"/>
              <a:chExt cx="1253133" cy="307777"/>
            </a:xfrm>
            <a:noFill/>
          </p:grpSpPr>
          <p:sp>
            <p:nvSpPr>
              <p:cNvPr id="43" name="Oval 42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4821767" y="3475185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400" dirty="0" err="1" smtClean="0">
                    <a:solidFill>
                      <a:srgbClr val="143C78"/>
                    </a:solidFill>
                  </a:rPr>
                  <a:t>Kinsale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42" name="Oval 41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5" name="Freihandform 44"/>
          <p:cNvSpPr/>
          <p:nvPr/>
        </p:nvSpPr>
        <p:spPr>
          <a:xfrm>
            <a:off x="6493933" y="2628900"/>
            <a:ext cx="207434" cy="16933"/>
          </a:xfrm>
          <a:custGeom>
            <a:avLst/>
            <a:gdLst>
              <a:gd name="connsiteX0" fmla="*/ 0 w 207434"/>
              <a:gd name="connsiteY0" fmla="*/ 12700 h 16933"/>
              <a:gd name="connsiteX1" fmla="*/ 50800 w 207434"/>
              <a:gd name="connsiteY1" fmla="*/ 12700 h 16933"/>
              <a:gd name="connsiteX2" fmla="*/ 84667 w 207434"/>
              <a:gd name="connsiteY2" fmla="*/ 0 h 16933"/>
              <a:gd name="connsiteX3" fmla="*/ 114300 w 207434"/>
              <a:gd name="connsiteY3" fmla="*/ 16933 h 16933"/>
              <a:gd name="connsiteX4" fmla="*/ 207434 w 207434"/>
              <a:gd name="connsiteY4" fmla="*/ 0 h 1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34" h="16933">
                <a:moveTo>
                  <a:pt x="0" y="12700"/>
                </a:moveTo>
                <a:lnTo>
                  <a:pt x="50800" y="12700"/>
                </a:lnTo>
                <a:lnTo>
                  <a:pt x="84667" y="0"/>
                </a:lnTo>
                <a:lnTo>
                  <a:pt x="114300" y="16933"/>
                </a:lnTo>
                <a:lnTo>
                  <a:pt x="207434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ung 50"/>
          <p:cNvGrpSpPr/>
          <p:nvPr/>
        </p:nvGrpSpPr>
        <p:grpSpPr>
          <a:xfrm>
            <a:off x="5226050" y="3115117"/>
            <a:ext cx="1231900" cy="307777"/>
            <a:chOff x="5226049" y="3497606"/>
            <a:chExt cx="1231900" cy="307777"/>
          </a:xfrm>
        </p:grpSpPr>
        <p:grpSp>
          <p:nvGrpSpPr>
            <p:cNvPr id="30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54" name="Oval 53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err="1" smtClean="0">
                    <a:solidFill>
                      <a:srgbClr val="143C78"/>
                    </a:solidFill>
                  </a:rPr>
                  <a:t>Gravelines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1" name="Gruppierung 55"/>
          <p:cNvGrpSpPr/>
          <p:nvPr/>
        </p:nvGrpSpPr>
        <p:grpSpPr>
          <a:xfrm>
            <a:off x="3289300" y="4508500"/>
            <a:ext cx="1231900" cy="307777"/>
            <a:chOff x="5226049" y="3497606"/>
            <a:chExt cx="1231900" cy="307777"/>
          </a:xfrm>
        </p:grpSpPr>
        <p:grpSp>
          <p:nvGrpSpPr>
            <p:cNvPr id="35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59" name="Oval 58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La </a:t>
                </a:r>
                <a:r>
                  <a:rPr lang="de-DE" sz="1400" dirty="0" err="1" smtClean="0">
                    <a:solidFill>
                      <a:srgbClr val="143C78"/>
                    </a:solidFill>
                  </a:rPr>
                  <a:t>Coruna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1" name="Freihandform 60"/>
          <p:cNvSpPr/>
          <p:nvPr/>
        </p:nvSpPr>
        <p:spPr>
          <a:xfrm>
            <a:off x="4296833" y="2425700"/>
            <a:ext cx="198967" cy="148167"/>
          </a:xfrm>
          <a:custGeom>
            <a:avLst/>
            <a:gdLst>
              <a:gd name="connsiteX0" fmla="*/ 0 w 198967"/>
              <a:gd name="connsiteY0" fmla="*/ 148167 h 148167"/>
              <a:gd name="connsiteX1" fmla="*/ 25400 w 198967"/>
              <a:gd name="connsiteY1" fmla="*/ 131233 h 148167"/>
              <a:gd name="connsiteX2" fmla="*/ 67734 w 198967"/>
              <a:gd name="connsiteY2" fmla="*/ 97367 h 148167"/>
              <a:gd name="connsiteX3" fmla="*/ 105834 w 198967"/>
              <a:gd name="connsiteY3" fmla="*/ 97367 h 148167"/>
              <a:gd name="connsiteX4" fmla="*/ 131234 w 198967"/>
              <a:gd name="connsiteY4" fmla="*/ 55033 h 148167"/>
              <a:gd name="connsiteX5" fmla="*/ 165100 w 198967"/>
              <a:gd name="connsiteY5" fmla="*/ 59267 h 148167"/>
              <a:gd name="connsiteX6" fmla="*/ 165100 w 198967"/>
              <a:gd name="connsiteY6" fmla="*/ 29633 h 148167"/>
              <a:gd name="connsiteX7" fmla="*/ 198967 w 198967"/>
              <a:gd name="connsiteY7" fmla="*/ 0 h 14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967" h="148167">
                <a:moveTo>
                  <a:pt x="0" y="148167"/>
                </a:moveTo>
                <a:lnTo>
                  <a:pt x="25400" y="131233"/>
                </a:lnTo>
                <a:lnTo>
                  <a:pt x="67734" y="97367"/>
                </a:lnTo>
                <a:lnTo>
                  <a:pt x="105834" y="97367"/>
                </a:lnTo>
                <a:lnTo>
                  <a:pt x="131234" y="55033"/>
                </a:lnTo>
                <a:lnTo>
                  <a:pt x="165100" y="59267"/>
                </a:lnTo>
                <a:lnTo>
                  <a:pt x="165100" y="29633"/>
                </a:lnTo>
                <a:lnTo>
                  <a:pt x="198967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6" name="Gruppierung 61"/>
          <p:cNvGrpSpPr/>
          <p:nvPr/>
        </p:nvGrpSpPr>
        <p:grpSpPr>
          <a:xfrm>
            <a:off x="7103533" y="4768372"/>
            <a:ext cx="1231900" cy="307777"/>
            <a:chOff x="5226049" y="3497606"/>
            <a:chExt cx="1231900" cy="307777"/>
          </a:xfrm>
        </p:grpSpPr>
        <p:grpSp>
          <p:nvGrpSpPr>
            <p:cNvPr id="40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65" name="Oval 64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Rom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64" name="Oval 63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68" name="Bild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123" y="2823680"/>
            <a:ext cx="303553" cy="182132"/>
          </a:xfrm>
          <a:prstGeom prst="rect">
            <a:avLst/>
          </a:prstGeom>
          <a:ln>
            <a:noFill/>
          </a:ln>
        </p:spPr>
      </p:pic>
      <p:pic>
        <p:nvPicPr>
          <p:cNvPr id="69" name="Bild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199" y="4926385"/>
            <a:ext cx="305575" cy="203717"/>
          </a:xfrm>
          <a:prstGeom prst="rect">
            <a:avLst/>
          </a:prstGeom>
        </p:spPr>
      </p:pic>
      <p:sp>
        <p:nvSpPr>
          <p:cNvPr id="70" name="Textfeld 69"/>
          <p:cNvSpPr txBox="1"/>
          <p:nvPr/>
        </p:nvSpPr>
        <p:spPr>
          <a:xfrm>
            <a:off x="6407150" y="3199385"/>
            <a:ext cx="213148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Habsburger Besitz im Heiligen Römischen Reich</a:t>
            </a:r>
            <a:endParaRPr lang="de-DE" sz="1400" dirty="0">
              <a:solidFill>
                <a:srgbClr val="143C78"/>
              </a:solidFill>
            </a:endParaRPr>
          </a:p>
        </p:txBody>
      </p:sp>
      <p:cxnSp>
        <p:nvCxnSpPr>
          <p:cNvPr id="71" name="Gerade Verbindung mit Pfeil 24"/>
          <p:cNvCxnSpPr>
            <a:stCxn id="70" idx="1"/>
          </p:cNvCxnSpPr>
          <p:nvPr/>
        </p:nvCxnSpPr>
        <p:spPr>
          <a:xfrm rot="10800000">
            <a:off x="5832078" y="3409147"/>
            <a:ext cx="575073" cy="51848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grpSp>
        <p:nvGrpSpPr>
          <p:cNvPr id="41" name="Gruppierung 72"/>
          <p:cNvGrpSpPr/>
          <p:nvPr/>
        </p:nvGrpSpPr>
        <p:grpSpPr>
          <a:xfrm>
            <a:off x="3200400" y="4686300"/>
            <a:ext cx="1231900" cy="307777"/>
            <a:chOff x="5226049" y="3497606"/>
            <a:chExt cx="1231900" cy="307777"/>
          </a:xfrm>
        </p:grpSpPr>
        <p:grpSp>
          <p:nvGrpSpPr>
            <p:cNvPr id="46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76" name="Oval 75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7" name="Textfeld 76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err="1" smtClean="0">
                    <a:solidFill>
                      <a:srgbClr val="143C78"/>
                    </a:solidFill>
                  </a:rPr>
                  <a:t>Vigo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75" name="Oval 74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7" name="Gruppierung 77"/>
          <p:cNvGrpSpPr/>
          <p:nvPr/>
        </p:nvGrpSpPr>
        <p:grpSpPr>
          <a:xfrm>
            <a:off x="4000549" y="3600694"/>
            <a:ext cx="1231900" cy="307777"/>
            <a:chOff x="5226049" y="3497606"/>
            <a:chExt cx="1231900" cy="307777"/>
          </a:xfrm>
        </p:grpSpPr>
        <p:grpSp>
          <p:nvGrpSpPr>
            <p:cNvPr id="48" name="Gruppierung 36"/>
            <p:cNvGrpSpPr/>
            <p:nvPr/>
          </p:nvGrpSpPr>
          <p:grpSpPr>
            <a:xfrm>
              <a:off x="5226049" y="3497606"/>
              <a:ext cx="1231900" cy="307777"/>
              <a:chOff x="5930900" y="3483651"/>
              <a:chExt cx="1231900" cy="307777"/>
            </a:xfrm>
            <a:noFill/>
          </p:grpSpPr>
          <p:sp>
            <p:nvSpPr>
              <p:cNvPr id="81" name="Oval 80"/>
              <p:cNvSpPr/>
              <p:nvPr/>
            </p:nvSpPr>
            <p:spPr>
              <a:xfrm>
                <a:off x="5930900" y="3599523"/>
                <a:ext cx="144000" cy="144000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5994400" y="3483651"/>
                <a:ext cx="1168400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400" dirty="0" smtClean="0">
                    <a:solidFill>
                      <a:srgbClr val="143C78"/>
                    </a:solidFill>
                  </a:rPr>
                  <a:t>Brest</a:t>
                </a:r>
                <a:endParaRPr lang="de-DE" sz="14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80" name="Oval 79"/>
            <p:cNvSpPr/>
            <p:nvPr/>
          </p:nvSpPr>
          <p:spPr>
            <a:xfrm>
              <a:off x="5226049" y="3613478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83" name="Bild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01" y="2874731"/>
            <a:ext cx="303553" cy="202369"/>
          </a:xfrm>
          <a:prstGeom prst="rect">
            <a:avLst/>
          </a:prstGeom>
        </p:spPr>
      </p:pic>
      <p:pic>
        <p:nvPicPr>
          <p:cNvPr id="84" name="Bild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44" y="4082434"/>
            <a:ext cx="330306" cy="220204"/>
          </a:xfrm>
          <a:prstGeom prst="rect">
            <a:avLst/>
          </a:prstGeom>
        </p:spPr>
      </p:pic>
      <p:grpSp>
        <p:nvGrpSpPr>
          <p:cNvPr id="57" name="Gruppierung 18"/>
          <p:cNvGrpSpPr/>
          <p:nvPr/>
        </p:nvGrpSpPr>
        <p:grpSpPr>
          <a:xfrm>
            <a:off x="3810199" y="857443"/>
            <a:ext cx="4944335" cy="2710700"/>
            <a:chOff x="2211375" y="-4229240"/>
            <a:chExt cx="3657226" cy="2709164"/>
          </a:xfrm>
        </p:grpSpPr>
        <p:sp>
          <p:nvSpPr>
            <p:cNvPr id="96" name="Textfeld 95"/>
            <p:cNvSpPr txBox="1"/>
            <p:nvPr/>
          </p:nvSpPr>
          <p:spPr>
            <a:xfrm>
              <a:off x="2211375" y="-4229240"/>
              <a:ext cx="3657226" cy="73824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1598: Henri IV besteigt den franz. Thron, beendet mit dem Edikt von Nantes die franz. Glaubenskriege &amp; mit dem Vertag von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Vervins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das spanische Engagement in Frankreich</a:t>
              </a:r>
            </a:p>
          </p:txBody>
        </p:sp>
        <p:cxnSp>
          <p:nvCxnSpPr>
            <p:cNvPr id="97" name="Gerade Verbindung mit Pfeil 24"/>
            <p:cNvCxnSpPr>
              <a:stCxn id="96" idx="2"/>
            </p:cNvCxnSpPr>
            <p:nvPr/>
          </p:nvCxnSpPr>
          <p:spPr>
            <a:xfrm rot="5400000">
              <a:off x="2703805" y="-2856260"/>
              <a:ext cx="1970917" cy="70145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2" name="Gruppierung 18"/>
          <p:cNvGrpSpPr/>
          <p:nvPr/>
        </p:nvGrpSpPr>
        <p:grpSpPr>
          <a:xfrm>
            <a:off x="131299" y="1372023"/>
            <a:ext cx="3143251" cy="1638371"/>
            <a:chOff x="2211375" y="-4229240"/>
            <a:chExt cx="3481396" cy="1637443"/>
          </a:xfrm>
        </p:grpSpPr>
        <p:sp>
          <p:nvSpPr>
            <p:cNvPr id="99" name="Textfeld 98"/>
            <p:cNvSpPr txBox="1"/>
            <p:nvPr/>
          </p:nvSpPr>
          <p:spPr>
            <a:xfrm>
              <a:off x="2211375" y="-4229240"/>
              <a:ext cx="3046226" cy="73824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1601: Spanier landen in Irland, um die aufständischen Iren im Neunjährigen Krieg zu unterstützen</a:t>
              </a:r>
            </a:p>
          </p:txBody>
        </p:sp>
        <p:cxnSp>
          <p:nvCxnSpPr>
            <p:cNvPr id="100" name="Gerade Verbindung mit Pfeil 24"/>
            <p:cNvCxnSpPr>
              <a:endCxn id="99" idx="3"/>
            </p:cNvCxnSpPr>
            <p:nvPr/>
          </p:nvCxnSpPr>
          <p:spPr>
            <a:xfrm rot="16200000" flipV="1">
              <a:off x="4841024" y="-3443543"/>
              <a:ext cx="1268321" cy="435172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3" name="Gruppierung 18"/>
          <p:cNvGrpSpPr/>
          <p:nvPr/>
        </p:nvGrpSpPr>
        <p:grpSpPr>
          <a:xfrm>
            <a:off x="4882043" y="3313590"/>
            <a:ext cx="3857917" cy="2220881"/>
            <a:chOff x="1701884" y="-6986551"/>
            <a:chExt cx="4272948" cy="2219626"/>
          </a:xfrm>
        </p:grpSpPr>
        <p:sp>
          <p:nvSpPr>
            <p:cNvPr id="102" name="Textfeld 101"/>
            <p:cNvSpPr txBox="1"/>
            <p:nvPr/>
          </p:nvSpPr>
          <p:spPr>
            <a:xfrm>
              <a:off x="2706773" y="-5505171"/>
              <a:ext cx="3268059" cy="73824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1603: James I besteigt den englischen Thron &amp; beginnt Verhandlungen mit dem spanischen König</a:t>
              </a:r>
            </a:p>
          </p:txBody>
        </p:sp>
        <p:cxnSp>
          <p:nvCxnSpPr>
            <p:cNvPr id="103" name="Gerade Verbindung mit Pfeil 24"/>
            <p:cNvCxnSpPr>
              <a:endCxn id="102" idx="1"/>
            </p:cNvCxnSpPr>
            <p:nvPr/>
          </p:nvCxnSpPr>
          <p:spPr>
            <a:xfrm rot="16200000" flipH="1">
              <a:off x="1279078" y="-6563745"/>
              <a:ext cx="1850502" cy="1004889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7" name="Gruppierung 18"/>
          <p:cNvGrpSpPr/>
          <p:nvPr/>
        </p:nvGrpSpPr>
        <p:grpSpPr>
          <a:xfrm>
            <a:off x="4819121" y="3339656"/>
            <a:ext cx="4134377" cy="2872472"/>
            <a:chOff x="1289453" y="-6946287"/>
            <a:chExt cx="4579148" cy="287084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5" name="Textfeld 104"/>
            <p:cNvSpPr txBox="1"/>
            <p:nvPr/>
          </p:nvSpPr>
          <p:spPr>
            <a:xfrm>
              <a:off x="2211375" y="-4598363"/>
              <a:ext cx="3657226" cy="522924"/>
            </a:xfrm>
            <a:prstGeom prst="rect">
              <a:avLst/>
            </a:prstGeom>
            <a:grpFill/>
            <a:ln>
              <a:solidFill>
                <a:srgbClr val="404040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1604: Im Vertrag von London wird der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status</a:t>
              </a:r>
              <a:r>
                <a:rPr lang="de-DE" sz="1400" dirty="0" smtClean="0">
                  <a:solidFill>
                    <a:schemeClr val="bg1"/>
                  </a:solidFill>
                </a:rPr>
                <a:t> quo ante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bellum</a:t>
              </a:r>
              <a:r>
                <a:rPr lang="de-DE" sz="1400" dirty="0" smtClean="0">
                  <a:solidFill>
                    <a:schemeClr val="bg1"/>
                  </a:solidFill>
                </a:rPr>
                <a:t> wiederhergestellt</a:t>
              </a:r>
            </a:p>
          </p:txBody>
        </p:sp>
        <p:cxnSp>
          <p:nvCxnSpPr>
            <p:cNvPr id="106" name="Gerade Verbindung mit Pfeil 24"/>
            <p:cNvCxnSpPr>
              <a:endCxn id="105" idx="1"/>
            </p:cNvCxnSpPr>
            <p:nvPr/>
          </p:nvCxnSpPr>
          <p:spPr>
            <a:xfrm rot="16200000" flipH="1">
              <a:off x="445721" y="-6102555"/>
              <a:ext cx="2609386" cy="921922"/>
            </a:xfrm>
            <a:prstGeom prst="bentConnector2">
              <a:avLst/>
            </a:prstGeom>
            <a:grpFill/>
            <a:ln>
              <a:solidFill>
                <a:srgbClr val="404040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14" name="Gruppierung 18"/>
          <p:cNvGrpSpPr/>
          <p:nvPr/>
        </p:nvGrpSpPr>
        <p:grpSpPr>
          <a:xfrm>
            <a:off x="131298" y="3039001"/>
            <a:ext cx="3067050" cy="2406480"/>
            <a:chOff x="2089484" y="-4143050"/>
            <a:chExt cx="3396999" cy="2405118"/>
          </a:xfrm>
        </p:grpSpPr>
        <p:sp>
          <p:nvSpPr>
            <p:cNvPr id="115" name="Textfeld 114"/>
            <p:cNvSpPr txBox="1"/>
            <p:nvPr/>
          </p:nvSpPr>
          <p:spPr>
            <a:xfrm>
              <a:off x="2089484" y="-2476178"/>
              <a:ext cx="3046226" cy="73824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1601 - 1602: Engländer besiegen die Spanier entscheidend in der Schlacht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Kinsale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116" name="Gerade Verbindung mit Pfeil 24"/>
            <p:cNvCxnSpPr>
              <a:endCxn id="115" idx="0"/>
            </p:cNvCxnSpPr>
            <p:nvPr/>
          </p:nvCxnSpPr>
          <p:spPr>
            <a:xfrm rot="10800000" flipV="1">
              <a:off x="3612597" y="-4143050"/>
              <a:ext cx="1873886" cy="1666872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121" name="Gerade Verbindung mit Pfeil 120"/>
          <p:cNvCxnSpPr/>
          <p:nvPr/>
        </p:nvCxnSpPr>
        <p:spPr>
          <a:xfrm rot="16200000" flipH="1">
            <a:off x="2920838" y="3694870"/>
            <a:ext cx="768842" cy="6283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4" name="Bild 1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048" y="1642897"/>
            <a:ext cx="2076450" cy="2463667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9"/>
            <a:ext cx="6129669" cy="203718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dirty="0" smtClean="0"/>
              <a:t>Spanien kann seine Kolonien &amp; seine Vormachtstellung zur See vorerst behaupten</a:t>
            </a:r>
          </a:p>
          <a:p>
            <a:pPr>
              <a:spcAft>
                <a:spcPts val="600"/>
              </a:spcAft>
            </a:pPr>
            <a:endParaRPr lang="de-DE" dirty="0" smtClean="0"/>
          </a:p>
          <a:p>
            <a:pPr>
              <a:spcAft>
                <a:spcPts val="600"/>
              </a:spcAft>
            </a:pPr>
            <a:r>
              <a:rPr lang="de-DE" dirty="0" smtClean="0"/>
              <a:t>Die englische Unterstützung für den Unabhängigkeitskampf der Niederländer hört 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09901"/>
            <a:ext cx="2099930" cy="1259959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69" y="972718"/>
            <a:ext cx="2099931" cy="1399955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2743200" y="3009900"/>
            <a:ext cx="5943600" cy="1714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Englische Reformation kann gegen ausländische (spanische) Einflüsse gesichert werden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englische Kolonialisierung von Amerika verzögert sich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57199" y="4724400"/>
            <a:ext cx="6435302" cy="1631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Auf Grund der Schwächung der spanischen Handelsflotte können englische &amp; niederländische Händler ihre Marktanteile erhöhen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lang="de-DE" sz="1600" dirty="0" smtClean="0">
              <a:solidFill>
                <a:srgbClr val="143C78"/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Insb. </a:t>
            </a:r>
            <a:r>
              <a:rPr lang="de-DE" sz="1600" dirty="0" smtClean="0">
                <a:solidFill>
                  <a:srgbClr val="143C78"/>
                </a:solidFill>
              </a:rPr>
              <a:t>durch den Sieg über die Armada wächst der engl. Nationalstolz &amp; der Grundstein für die englische/britische Marinetradition ist gelegt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500" y="4570764"/>
            <a:ext cx="1476800" cy="1785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731</Words>
  <Application>Microsoft Macintosh PowerPoint</Application>
  <PresentationFormat>Bildschirmpräsentation (4:3)</PresentationFormat>
  <Paragraphs>124</Paragraphs>
  <Slides>9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Office-Design</vt:lpstr>
      <vt:lpstr>Geschichte in fünf Die Spanische Armada &amp; der Englisch-Spanische Krieg (1585 – 1604)</vt:lpstr>
      <vt:lpstr>Überblick</vt:lpstr>
      <vt:lpstr>Hintergrund</vt:lpstr>
      <vt:lpstr>Verlauf: Erste Kriegshandlungen</vt:lpstr>
      <vt:lpstr>Verlauf: Die Spanische Armada</vt:lpstr>
      <vt:lpstr>Verlauf: Englische Armada &amp; spanische Erfolge</vt:lpstr>
      <vt:lpstr>Verlauf: Ende des Krieges</vt:lpstr>
      <vt:lpstr>Folgen</vt:lpstr>
      <vt:lpstr>Folie 9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336</cp:revision>
  <dcterms:created xsi:type="dcterms:W3CDTF">2015-02-24T23:53:36Z</dcterms:created>
  <dcterms:modified xsi:type="dcterms:W3CDTF">2015-02-24T23:54:52Z</dcterms:modified>
</cp:coreProperties>
</file>